
<file path=[Content_Types].xml><?xml version="1.0" encoding="utf-8"?>
<Types xmlns="http://schemas.openxmlformats.org/package/2006/content-types">
  <Default Extension="wav" ContentType="audio/x-wav"/>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7"/>
  </p:notesMasterIdLst>
  <p:sldIdLst>
    <p:sldId id="364" r:id="rId4"/>
    <p:sldId id="365" r:id="rId5"/>
    <p:sldId id="366" r:id="rId6"/>
    <p:sldId id="407" r:id="rId8"/>
    <p:sldId id="408" r:id="rId9"/>
    <p:sldId id="548" r:id="rId10"/>
    <p:sldId id="410" r:id="rId11"/>
    <p:sldId id="411" r:id="rId12"/>
    <p:sldId id="414" r:id="rId13"/>
    <p:sldId id="711" r:id="rId14"/>
    <p:sldId id="379" r:id="rId15"/>
    <p:sldId id="566" r:id="rId16"/>
    <p:sldId id="530" r:id="rId17"/>
    <p:sldId id="531" r:id="rId18"/>
    <p:sldId id="532" r:id="rId19"/>
    <p:sldId id="533" r:id="rId20"/>
    <p:sldId id="534" r:id="rId21"/>
    <p:sldId id="584" r:id="rId22"/>
    <p:sldId id="585" r:id="rId23"/>
    <p:sldId id="567" r:id="rId24"/>
    <p:sldId id="385" r:id="rId25"/>
    <p:sldId id="535" r:id="rId26"/>
    <p:sldId id="572" r:id="rId27"/>
    <p:sldId id="650" r:id="rId28"/>
    <p:sldId id="586" r:id="rId29"/>
    <p:sldId id="390" r:id="rId30"/>
    <p:sldId id="592" r:id="rId31"/>
    <p:sldId id="392" r:id="rId32"/>
    <p:sldId id="393" r:id="rId33"/>
    <p:sldId id="394" r:id="rId34"/>
    <p:sldId id="710" r:id="rId35"/>
    <p:sldId id="713" r:id="rId36"/>
    <p:sldId id="396" r:id="rId37"/>
    <p:sldId id="398" r:id="rId38"/>
    <p:sldId id="399" r:id="rId39"/>
    <p:sldId id="400" r:id="rId40"/>
    <p:sldId id="712" r:id="rId41"/>
    <p:sldId id="402" r:id="rId42"/>
    <p:sldId id="403" r:id="rId43"/>
    <p:sldId id="401" r:id="rId44"/>
  </p:sldIdLst>
  <p:sldSz cx="9144000" cy="6858000" type="screen4x3"/>
  <p:notesSz cx="6858000" cy="9144000"/>
  <p:custDataLst>
    <p:tags r:id="rId48"/>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1"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64369" autoAdjust="0"/>
  </p:normalViewPr>
  <p:slideViewPr>
    <p:cSldViewPr showGuides="1">
      <p:cViewPr varScale="1">
        <p:scale>
          <a:sx n="70" d="100"/>
          <a:sy n="70" d="100"/>
        </p:scale>
        <p:origin x="1464" y="66"/>
      </p:cViewPr>
      <p:guideLst>
        <p:guide orient="horz" pos="2181"/>
        <p:guide pos="2880"/>
      </p:guideLst>
    </p:cSldViewPr>
  </p:slideViewPr>
  <p:outlineViewPr>
    <p:cViewPr>
      <p:scale>
        <a:sx n="33" d="100"/>
        <a:sy n="33" d="100"/>
      </p:scale>
      <p:origin x="0" y="5568"/>
    </p:cViewPr>
  </p:outlineViewPr>
  <p:notesTextViewPr>
    <p:cViewPr>
      <p:scale>
        <a:sx n="100" d="100"/>
        <a:sy n="100" d="100"/>
      </p:scale>
      <p:origin x="0" y="0"/>
    </p:cViewPr>
  </p:notesTextViewPr>
  <p:sorterViewPr>
    <p:cViewPr>
      <p:scale>
        <a:sx n="100" d="100"/>
        <a:sy n="100" d="100"/>
      </p:scale>
      <p:origin x="0" y="0"/>
    </p:cViewPr>
  </p:sorter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187.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buFontTx/>
              <a:buNone/>
              <a:defRPr sz="1200"/>
            </a:lvl1pPr>
          </a:lstStyle>
          <a:p>
            <a:pPr>
              <a:defRPr/>
            </a:pPr>
            <a:endParaRPr lang="en-US" altLang="zh-CN"/>
          </a:p>
        </p:txBody>
      </p:sp>
      <p:sp>
        <p:nvSpPr>
          <p:cNvPr id="4096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buFontTx/>
              <a:buNone/>
              <a:defRPr sz="1200"/>
            </a:lvl1pPr>
          </a:lstStyle>
          <a:p>
            <a:pPr>
              <a:defRPr/>
            </a:pPr>
            <a:endParaRPr lang="en-US" altLang="zh-CN"/>
          </a:p>
        </p:txBody>
      </p:sp>
      <p:sp>
        <p:nvSpPr>
          <p:cNvPr id="122884" name="Rectangle 4"/>
          <p:cNvSpPr>
            <a:spLocks noGrp="1" noRot="1" noChangeAspect="1" noTextEdit="1"/>
          </p:cNvSpPr>
          <p:nvPr>
            <p:ph type="sldImg"/>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6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4096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buFontTx/>
              <a:buNone/>
              <a:defRPr sz="1200"/>
            </a:lvl1pPr>
          </a:lstStyle>
          <a:p>
            <a:pPr>
              <a:defRPr/>
            </a:pPr>
            <a:endParaRPr lang="en-US" altLang="zh-CN"/>
          </a:p>
        </p:txBody>
      </p:sp>
      <p:sp>
        <p:nvSpPr>
          <p:cNvPr id="4096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buFont typeface="Arial" panose="020B0604020202020204" pitchFamily="34" charset="0"/>
              <a:buNone/>
              <a:defRPr sz="1200"/>
            </a:lvl1pPr>
          </a:lstStyle>
          <a:p>
            <a:fld id="{A46A392A-F4CA-4499-AB4C-DBE0BAC2185A}" type="slidenum">
              <a:rPr lang="en-US" altLang="zh-CN"/>
            </a:fld>
            <a:endParaRPr lang="en-US" altLang="zh-CN"/>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baike.bbioo.com/doc-view-1404.htm" TargetMode="Externa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9" Type="http://schemas.openxmlformats.org/officeDocument/2006/relationships/hyperlink" Target="http://baike.baidu.com/view/34582.htm" TargetMode="External"/><Relationship Id="rId8" Type="http://schemas.openxmlformats.org/officeDocument/2006/relationships/hyperlink" Target="http://baike.baidu.com/view/117213.htm" TargetMode="External"/><Relationship Id="rId7" Type="http://schemas.openxmlformats.org/officeDocument/2006/relationships/hyperlink" Target="http://baike.baidu.com/view/24576.htm" TargetMode="External"/><Relationship Id="rId6" Type="http://schemas.openxmlformats.org/officeDocument/2006/relationships/hyperlink" Target="http://baike.baidu.com/view/15182.htm" TargetMode="External"/><Relationship Id="rId5" Type="http://schemas.openxmlformats.org/officeDocument/2006/relationships/hyperlink" Target="http://baike.baidu.com/view/6633.htm" TargetMode="External"/><Relationship Id="rId4" Type="http://schemas.openxmlformats.org/officeDocument/2006/relationships/hyperlink" Target="http://baike.baidu.com/view/1465536.htm" TargetMode="External"/><Relationship Id="rId3" Type="http://schemas.openxmlformats.org/officeDocument/2006/relationships/hyperlink" Target="http://baike.baidu.com/view/8563.htm" TargetMode="External"/><Relationship Id="rId2" Type="http://schemas.openxmlformats.org/officeDocument/2006/relationships/notesMaster" Target="../notesMasters/notesMaster1.xml"/><Relationship Id="rId12" Type="http://schemas.openxmlformats.org/officeDocument/2006/relationships/hyperlink" Target="http://baike.baidu.com/view/2634397.htm" TargetMode="External"/><Relationship Id="rId11" Type="http://schemas.openxmlformats.org/officeDocument/2006/relationships/hyperlink" Target="http://baike.baidu.com/view/27672.htm" TargetMode="External"/><Relationship Id="rId10" Type="http://schemas.openxmlformats.org/officeDocument/2006/relationships/hyperlink" Target="http://baike.baidu.com/view/25659.htm" TargetMode="Externa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a:bodyPr>
          <a:lstStyle/>
          <a:p>
            <a:pPr>
              <a:spcBef>
                <a:spcPct val="50000"/>
              </a:spcBef>
              <a:buFont typeface="Wingdings" panose="05000000000000000000" pitchFamily="2" charset="2"/>
              <a:buChar char="Ø"/>
              <a:defRPr/>
            </a:pPr>
            <a:r>
              <a:rPr lang="zh-CN" altLang="en-US" sz="1400" dirty="0" smtClean="0">
                <a:solidFill>
                  <a:srgbClr val="FF0000"/>
                </a:solidFill>
              </a:rPr>
              <a:t>克隆（</a:t>
            </a:r>
            <a:r>
              <a:rPr lang="en-US" altLang="zh-CN" sz="1400" dirty="0" smtClean="0">
                <a:solidFill>
                  <a:srgbClr val="FF0000"/>
                </a:solidFill>
              </a:rPr>
              <a:t>Clone</a:t>
            </a:r>
            <a:r>
              <a:rPr lang="zh-CN" altLang="en-US" sz="1400" dirty="0" smtClean="0">
                <a:solidFill>
                  <a:srgbClr val="FF0000"/>
                </a:solidFill>
              </a:rPr>
              <a:t>）</a:t>
            </a:r>
            <a:endParaRPr lang="zh-CN" altLang="en-US" sz="1400" dirty="0" smtClean="0">
              <a:solidFill>
                <a:srgbClr val="FF0000"/>
              </a:solidFill>
            </a:endParaRPr>
          </a:p>
          <a:p>
            <a:pPr>
              <a:spcBef>
                <a:spcPct val="50000"/>
              </a:spcBef>
              <a:defRPr/>
            </a:pPr>
            <a:r>
              <a:rPr lang="zh-CN" altLang="en-US" sz="1400" dirty="0" smtClean="0"/>
              <a:t>  </a:t>
            </a:r>
            <a:r>
              <a:rPr lang="zh-CN" altLang="en-US" dirty="0" smtClean="0">
                <a:latin typeface="楷体_GB2312" pitchFamily="49" charset="-122"/>
                <a:ea typeface="楷体_GB2312" pitchFamily="49" charset="-122"/>
              </a:rPr>
              <a:t>指通过无性繁殖过程所产生的与亲代完全相同的子代群体。</a:t>
            </a:r>
            <a:endParaRPr lang="zh-CN" altLang="en-US" dirty="0" smtClean="0">
              <a:latin typeface="楷体_GB2312" pitchFamily="49" charset="-122"/>
              <a:ea typeface="楷体_GB2312" pitchFamily="49" charset="-122"/>
            </a:endParaRPr>
          </a:p>
          <a:p>
            <a:pPr>
              <a:spcBef>
                <a:spcPct val="50000"/>
              </a:spcBef>
              <a:buFont typeface="Wingdings" panose="05000000000000000000" pitchFamily="2" charset="2"/>
              <a:buChar char="Ø"/>
              <a:defRPr/>
            </a:pPr>
            <a:r>
              <a:rPr lang="zh-CN" altLang="en-US" sz="1400" dirty="0" smtClean="0">
                <a:solidFill>
                  <a:srgbClr val="FF0000"/>
                </a:solidFill>
              </a:rPr>
              <a:t>分子克隆（</a:t>
            </a:r>
            <a:r>
              <a:rPr lang="en-US" altLang="zh-CN" sz="1400" dirty="0" smtClean="0">
                <a:solidFill>
                  <a:srgbClr val="FF0000"/>
                </a:solidFill>
              </a:rPr>
              <a:t>molecular cloning</a:t>
            </a:r>
            <a:r>
              <a:rPr lang="zh-CN" altLang="en-US" sz="1400" dirty="0" smtClean="0">
                <a:solidFill>
                  <a:srgbClr val="FF0000"/>
                </a:solidFill>
              </a:rPr>
              <a:t>）</a:t>
            </a:r>
            <a:endParaRPr lang="zh-CN" altLang="en-US" sz="1400" dirty="0" smtClean="0">
              <a:solidFill>
                <a:srgbClr val="FF0000"/>
              </a:solidFill>
            </a:endParaRPr>
          </a:p>
          <a:p>
            <a:pPr>
              <a:spcBef>
                <a:spcPct val="50000"/>
              </a:spcBef>
              <a:defRPr/>
            </a:pPr>
            <a:r>
              <a:rPr lang="zh-CN" altLang="en-US" dirty="0" smtClean="0"/>
              <a:t>    又称为基因克隆、基因工程、</a:t>
            </a:r>
            <a:r>
              <a:rPr lang="en-US" altLang="zh-CN" dirty="0" smtClean="0"/>
              <a:t>DNA</a:t>
            </a:r>
            <a:r>
              <a:rPr lang="zh-CN" altLang="en-US" dirty="0" smtClean="0"/>
              <a:t>克隆、重组</a:t>
            </a:r>
            <a:r>
              <a:rPr lang="en-US" altLang="zh-CN" dirty="0" smtClean="0"/>
              <a:t>DNA</a:t>
            </a:r>
            <a:r>
              <a:rPr lang="zh-CN" altLang="en-US" dirty="0" smtClean="0"/>
              <a:t>技术</a:t>
            </a:r>
            <a:endParaRPr lang="zh-CN" altLang="en-US" dirty="0" smtClean="0"/>
          </a:p>
          <a:p>
            <a:pPr marL="381000" indent="-381000" algn="just">
              <a:lnSpc>
                <a:spcPct val="115000"/>
              </a:lnSpc>
              <a:buClr>
                <a:schemeClr val="tx1"/>
              </a:buClr>
              <a:defRPr/>
            </a:pPr>
            <a:r>
              <a:rPr lang="zh-CN" altLang="en-US" dirty="0" smtClean="0"/>
              <a:t>    狭义：仅指用体外重组</a:t>
            </a:r>
            <a:r>
              <a:rPr lang="en-US" altLang="zh-CN" dirty="0" smtClean="0"/>
              <a:t>DNA</a:t>
            </a:r>
            <a:r>
              <a:rPr lang="zh-CN" altLang="en-US" dirty="0" smtClean="0"/>
              <a:t>技术去获得新的重组基因</a:t>
            </a:r>
            <a:r>
              <a:rPr lang="en-US" altLang="zh-CN" dirty="0" smtClean="0"/>
              <a:t>;</a:t>
            </a:r>
            <a:endParaRPr lang="en-US" altLang="zh-CN" dirty="0" smtClean="0"/>
          </a:p>
          <a:p>
            <a:pPr marL="381000" indent="-381000" algn="just">
              <a:lnSpc>
                <a:spcPct val="115000"/>
              </a:lnSpc>
              <a:buClr>
                <a:schemeClr val="tx1"/>
              </a:buClr>
              <a:defRPr/>
            </a:pPr>
            <a:r>
              <a:rPr lang="zh-CN" altLang="en-US" dirty="0" smtClean="0"/>
              <a:t>    广义：指按人们意愿设计</a:t>
            </a:r>
            <a:r>
              <a:rPr lang="en-US" altLang="zh-CN" dirty="0" smtClean="0"/>
              <a:t>,</a:t>
            </a:r>
            <a:r>
              <a:rPr lang="zh-CN" altLang="en-US" dirty="0" smtClean="0"/>
              <a:t>通过改造基因或基因组而改变生物的遗传特性。</a:t>
            </a:r>
            <a:endParaRPr lang="en-US" altLang="zh-CN" dirty="0" smtClean="0"/>
          </a:p>
          <a:p>
            <a:pPr>
              <a:defRPr/>
            </a:pPr>
            <a:r>
              <a:rPr lang="zh-CN" altLang="en-US" dirty="0" smtClean="0"/>
              <a:t>被动适应自然界到主动改造和重组自然界</a:t>
            </a:r>
            <a:endParaRPr lang="en-US" altLang="zh-CN" dirty="0" smtClean="0"/>
          </a:p>
          <a:p>
            <a:pPr>
              <a:defRPr/>
            </a:pPr>
            <a:r>
              <a:rPr lang="zh-CN" altLang="en-US" dirty="0" smtClean="0">
                <a:solidFill>
                  <a:srgbClr val="0070C0"/>
                </a:solidFill>
                <a:latin typeface="汉仪书宋一简"/>
                <a:ea typeface="黑体" panose="02010609060101010101" charset="-122"/>
              </a:rPr>
              <a:t>   拼接？嫁接？嵌合体  克隆  </a:t>
            </a:r>
            <a:r>
              <a:rPr lang="zh-CN" altLang="en-US" dirty="0" smtClean="0">
                <a:latin typeface="汉仪书宋一简"/>
                <a:ea typeface="黑体" panose="02010609060101010101" charset="-122"/>
              </a:rPr>
              <a:t>可追溯到古代神话</a:t>
            </a:r>
            <a:endParaRPr lang="en-US" altLang="zh-CN" dirty="0" smtClean="0">
              <a:latin typeface="汉仪书宋一简"/>
              <a:ea typeface="黑体" panose="02010609060101010101" charset="-122"/>
            </a:endParaRPr>
          </a:p>
          <a:p>
            <a:pPr>
              <a:defRPr/>
            </a:pPr>
            <a:r>
              <a:rPr lang="zh-CN" altLang="en-US" dirty="0" smtClean="0"/>
              <a:t>思想有多远，行动就有多远。女娲造人，孙悟空</a:t>
            </a:r>
            <a:r>
              <a:rPr lang="en-US" altLang="zh-CN" dirty="0" smtClean="0"/>
              <a:t>72</a:t>
            </a:r>
            <a:r>
              <a:rPr lang="zh-CN" altLang="en-US" dirty="0" smtClean="0"/>
              <a:t>变，猪八戒，牛魔王，狮身人面像，亚当夏娃。  </a:t>
            </a:r>
            <a:endParaRPr lang="zh-CN" altLang="en-US" dirty="0" smtClean="0"/>
          </a:p>
          <a:p>
            <a:pPr>
              <a:defRPr/>
            </a:pPr>
            <a:endParaRPr lang="zh-CN" altLang="en-US" dirty="0" smtClean="0"/>
          </a:p>
          <a:p>
            <a:pPr>
              <a:defRPr/>
            </a:pPr>
            <a:endParaRPr lang="zh-CN" altLang="en-US" dirty="0"/>
          </a:p>
        </p:txBody>
      </p:sp>
      <p:sp>
        <p:nvSpPr>
          <p:cNvPr id="12390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F60A5FB-0AD9-4259-B43A-4187D1E46491}" type="slidenum">
              <a:rPr lang="en-US" altLang="zh-CN"/>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丙烯酰胺是一种无味白色结晶物质，分子式为CH2 CH CO NH2，是一种公认的神经毒素，且对实验 动物具有生殖毒性、基因毒性和致癌性。1994 年国际 癌症研究机构(IARC)就将其列为人类可能致癌物。2002 年 4 月，瑞典国家食品管理局和斯德哥尔摩大学联合发 布公告，发现很多食品中含有丙烯酰胺，尤其在以薯 条为代表的富含碳水化合物的高温加工食品中含量尤为丰富，油炸马铃薯制品中丙烯酰胺含量可高达4000μg/kg。</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在机体血管内皮细胞等处产生的(TPA)对纤维蛋白的亲和力很强,在血栓部位可发挥强大作用,在不太影响全身纤溶系统的情况下即可溶解血栓,因而引进开发了DNA重组技术,即重组TPA(recombigrant TPA).</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三文鱼体型较大，成年鱼一般体长0.8-1.6米，重约5至20公斤/条。</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利用</a:t>
            </a:r>
            <a:r>
              <a:rPr lang="en-US" altLang="zh-CN" dirty="0" smtClean="0"/>
              <a:t>PCR</a:t>
            </a:r>
            <a:r>
              <a:rPr lang="zh-CN" altLang="en-US" dirty="0" smtClean="0"/>
              <a:t>技术或</a:t>
            </a:r>
            <a:r>
              <a:rPr lang="en-US" altLang="zh-CN" dirty="0" smtClean="0"/>
              <a:t>PCR</a:t>
            </a:r>
            <a:r>
              <a:rPr lang="zh-CN" altLang="en-US" dirty="0" smtClean="0"/>
              <a:t>与分子杂交标记相结合，可以快速准确地病原性物质的检测。</a:t>
            </a:r>
            <a:endParaRPr lang="zh-CN" altLang="en-US" dirty="0" smtClean="0"/>
          </a:p>
          <a:p>
            <a:r>
              <a:rPr lang="en-US" altLang="zh-CN" dirty="0" smtClean="0"/>
              <a:t>DNA</a:t>
            </a:r>
            <a:r>
              <a:rPr lang="zh-CN" altLang="en-US" dirty="0" smtClean="0"/>
              <a:t>芯片可用于大规模筛查基因突变所引起的疾病；</a:t>
            </a:r>
            <a:endParaRPr lang="zh-CN" altLang="en-US" dirty="0" smtClean="0"/>
          </a:p>
          <a:p>
            <a:r>
              <a:rPr lang="zh-CN" altLang="en-US" dirty="0" smtClean="0"/>
              <a:t>分析基因组及发现新基因等具有很大的优势；</a:t>
            </a:r>
            <a:endParaRPr lang="zh-CN" altLang="en-US" dirty="0" smtClean="0"/>
          </a:p>
          <a:p>
            <a:r>
              <a:rPr lang="zh-CN" altLang="en-US" dirty="0" smtClean="0"/>
              <a:t>		</a:t>
            </a:r>
            <a:r>
              <a:rPr lang="en-US" altLang="zh-CN" dirty="0" smtClean="0"/>
              <a:t>DNA</a:t>
            </a:r>
            <a:r>
              <a:rPr lang="zh-CN" altLang="en-US" dirty="0" smtClean="0"/>
              <a:t>芯片技术用于基因组分析时，具有样品用量小、信息量大、分析方法简易快速、自动化程度高等多项优点，特别适合于寻找新基因、基因表达检测、突变检测、基因组多态性分析和基因文库作图以及杂交测序等方面。</a:t>
            </a:r>
            <a:endParaRPr lang="zh-CN" altLang="en-US" dirty="0" smtClean="0"/>
          </a:p>
          <a:p>
            <a:r>
              <a:rPr lang="zh-CN" altLang="en-US" dirty="0" smtClean="0"/>
              <a:t>医学、化学、新药开发、司法鉴定、农业技术和食品技术领域也具有广泛的应用。</a:t>
            </a:r>
            <a:endParaRPr lang="zh-CN" altLang="en-US" dirty="0" smtClean="0"/>
          </a:p>
          <a:p>
            <a:endParaRPr lang="zh-CN" altLang="en-US" dirty="0" smtClean="0"/>
          </a:p>
          <a:p>
            <a:endParaRPr lang="zh-CN" altLang="en-US" dirty="0" smtClean="0"/>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p:sp>
      <p:sp>
        <p:nvSpPr>
          <p:cNvPr id="137219"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汉仪书宋一简"/>
              </a:rPr>
              <a:t>正常的人类基因可以克隆并引入遗传病患者的体细胞，以替代、修复或纠正有缺陷的基因。</a:t>
            </a:r>
            <a:r>
              <a:rPr lang="zh-CN" altLang="en-US" smtClean="0"/>
              <a:t>通常使用反转录病毒（慢病毒载体）作为基因治疗的转移系统，重组载体可以感染人的组织和细胞，但不自我复制。</a:t>
            </a:r>
            <a:endParaRPr lang="zh-CN" altLang="en-US" smtClean="0"/>
          </a:p>
        </p:txBody>
      </p:sp>
      <p:sp>
        <p:nvSpPr>
          <p:cNvPr id="13722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7AE9156-C881-41D6-ADC8-472CED4B1FC4}" type="slidenum">
              <a:rPr lang="en-US" altLang="zh-CN"/>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dirty="0" smtClean="0">
                <a:latin typeface="微软雅黑" panose="020B0503020204020204" pitchFamily="34" charset="-122"/>
                <a:ea typeface="微软雅黑" panose="020B0503020204020204" pitchFamily="34" charset="-122"/>
              </a:rPr>
              <a:t>CART</a:t>
            </a:r>
            <a:r>
              <a:rPr lang="zh-CN" altLang="en-US" sz="1200" dirty="0" smtClean="0">
                <a:latin typeface="微软雅黑" panose="020B0503020204020204" pitchFamily="34" charset="-122"/>
                <a:ea typeface="微软雅黑" panose="020B0503020204020204" pitchFamily="34" charset="-122"/>
              </a:rPr>
              <a:t>技术是将能识别某种肿瘤抗原的抗体的抗原结合部与</a:t>
            </a:r>
            <a:r>
              <a:rPr lang="en-US" altLang="zh-CN" sz="1200" dirty="0" smtClean="0">
                <a:latin typeface="微软雅黑" panose="020B0503020204020204" pitchFamily="34" charset="-122"/>
                <a:ea typeface="微软雅黑" panose="020B0503020204020204" pitchFamily="34" charset="-122"/>
              </a:rPr>
              <a:t>CD3</a:t>
            </a:r>
            <a:r>
              <a:rPr lang="zh-CN" altLang="en-US" sz="1200" dirty="0" smtClean="0">
                <a:latin typeface="微软雅黑" panose="020B0503020204020204" pitchFamily="34" charset="-122"/>
                <a:ea typeface="微软雅黑" panose="020B0503020204020204" pitchFamily="34" charset="-122"/>
              </a:rPr>
              <a:t>链的胞内部分在体外偶联为一个嵌合蛋白，通过基因转导的方法转染患者的</a:t>
            </a:r>
            <a:r>
              <a:rPr lang="en-US" altLang="zh-CN" sz="1200" dirty="0" smtClean="0">
                <a:latin typeface="微软雅黑" panose="020B0503020204020204" pitchFamily="34" charset="-122"/>
                <a:ea typeface="微软雅黑" panose="020B0503020204020204" pitchFamily="34" charset="-122"/>
              </a:rPr>
              <a:t>T</a:t>
            </a:r>
            <a:r>
              <a:rPr lang="zh-CN" altLang="en-US" sz="1200" dirty="0" smtClean="0">
                <a:latin typeface="微软雅黑" panose="020B0503020204020204" pitchFamily="34" charset="-122"/>
                <a:ea typeface="微软雅黑" panose="020B0503020204020204" pitchFamily="34" charset="-122"/>
              </a:rPr>
              <a:t>细胞，使其表达嵌合抗原受体，即</a:t>
            </a:r>
            <a:r>
              <a:rPr lang="en-US" altLang="zh-CN" sz="1200" dirty="0" smtClean="0">
                <a:latin typeface="微软雅黑" panose="020B0503020204020204" pitchFamily="34" charset="-122"/>
                <a:ea typeface="微软雅黑" panose="020B0503020204020204" pitchFamily="34" charset="-122"/>
              </a:rPr>
              <a:t>CAR</a:t>
            </a:r>
            <a:r>
              <a:rPr lang="zh-CN" altLang="en-US" sz="1200" dirty="0" smtClean="0">
                <a:latin typeface="微软雅黑" panose="020B0503020204020204" pitchFamily="34" charset="-122"/>
                <a:ea typeface="微软雅黑" panose="020B0503020204020204" pitchFamily="34" charset="-122"/>
              </a:rPr>
              <a:t>。患者的</a:t>
            </a:r>
            <a:r>
              <a:rPr lang="en-US" altLang="zh-CN" sz="1200" dirty="0" smtClean="0">
                <a:latin typeface="微软雅黑" panose="020B0503020204020204" pitchFamily="34" charset="-122"/>
                <a:ea typeface="微软雅黑" panose="020B0503020204020204" pitchFamily="34" charset="-122"/>
              </a:rPr>
              <a:t>T</a:t>
            </a:r>
            <a:r>
              <a:rPr lang="zh-CN" altLang="en-US" sz="1200" dirty="0" smtClean="0">
                <a:latin typeface="微软雅黑" panose="020B0503020204020204" pitchFamily="34" charset="-122"/>
                <a:ea typeface="微软雅黑" panose="020B0503020204020204" pitchFamily="34" charset="-122"/>
              </a:rPr>
              <a:t>细胞被“重编码”后，能够生成大量肿瘤特异性的</a:t>
            </a:r>
            <a:r>
              <a:rPr lang="en-US" altLang="zh-CN" sz="1200" dirty="0" smtClean="0">
                <a:latin typeface="微软雅黑" panose="020B0503020204020204" pitchFamily="34" charset="-122"/>
                <a:ea typeface="微软雅黑" panose="020B0503020204020204" pitchFamily="34" charset="-122"/>
              </a:rPr>
              <a:t>CAR-T</a:t>
            </a:r>
            <a:r>
              <a:rPr lang="zh-CN" altLang="en-US" sz="1200" dirty="0" smtClean="0">
                <a:latin typeface="微软雅黑" panose="020B0503020204020204" pitchFamily="34" charset="-122"/>
                <a:ea typeface="微软雅黑" panose="020B0503020204020204" pitchFamily="34" charset="-122"/>
              </a:rPr>
              <a:t>细胞。</a:t>
            </a:r>
            <a:endParaRPr lang="zh-CN" altLang="en-US" sz="1200" dirty="0" smtClean="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dirty="0" smtClean="0">
                <a:latin typeface="微软雅黑" panose="020B0503020204020204" pitchFamily="34" charset="-122"/>
                <a:ea typeface="微软雅黑" panose="020B0503020204020204" pitchFamily="34" charset="-122"/>
              </a:rPr>
              <a:t>目前，上海斯丹赛生物技术有限公司的cart细胞疗法已经领先于国际水平。斯丹赛之前在第三方公司监查下与浙医一院合作完成14例CAR-T治疗复发难治性急性B淋巴细胞白血病临床试验，其中13名病人达到完全缓解以及微小残留阴性（MRD-），完全缓解率和微小残留阴性率都达到93%。此外，斯丹赛与中国多家知名三甲医院合作开展CAR-T临床试验，共完成了41例复发难治性B淋巴细胞白血病的临床研究，其中34例病人达到完全缓解，完全缓解率达83%。</a:t>
            </a:r>
            <a:endParaRPr lang="zh-CN" altLang="en-US" sz="1200" dirty="0" smtClean="0">
              <a:latin typeface="微软雅黑" panose="020B0503020204020204" pitchFamily="34" charset="-122"/>
              <a:ea typeface="微软雅黑" panose="020B0503020204020204" pitchFamily="34" charset="-122"/>
            </a:endParaRPr>
          </a:p>
          <a:p>
            <a:r>
              <a:rPr lang="zh-CN" altLang="en-US" dirty="0" smtClean="0"/>
              <a:t>标准的</a:t>
            </a:r>
            <a:r>
              <a:rPr lang="en-US" altLang="zh-CN" dirty="0" smtClean="0"/>
              <a:t>CAR-T</a:t>
            </a:r>
            <a:r>
              <a:rPr lang="zh-CN" altLang="en-US" dirty="0" smtClean="0"/>
              <a:t>治疗流程主要分为以下七个步骤进行</a:t>
            </a:r>
            <a:r>
              <a:rPr lang="en-US" altLang="zh-CN" dirty="0" smtClean="0"/>
              <a:t>:</a:t>
            </a:r>
            <a:endParaRPr lang="en-US" altLang="zh-CN" dirty="0" smtClean="0"/>
          </a:p>
          <a:p>
            <a:endParaRPr lang="en-US" altLang="zh-CN" dirty="0" smtClean="0"/>
          </a:p>
          <a:p>
            <a:r>
              <a:rPr lang="en-US" altLang="zh-CN" dirty="0" smtClean="0"/>
              <a:t>1.</a:t>
            </a:r>
            <a:r>
              <a:rPr lang="zh-CN" altLang="en-US" dirty="0" smtClean="0"/>
              <a:t>评估病人是否符合</a:t>
            </a:r>
            <a:r>
              <a:rPr lang="en-US" altLang="zh-CN" dirty="0" smtClean="0"/>
              <a:t>CAR-T</a:t>
            </a:r>
            <a:r>
              <a:rPr lang="zh-CN" altLang="en-US" dirty="0" smtClean="0"/>
              <a:t>治疗的适应症</a:t>
            </a:r>
            <a:endParaRPr lang="zh-CN" altLang="en-US" dirty="0" smtClean="0"/>
          </a:p>
          <a:p>
            <a:endParaRPr lang="zh-CN" altLang="en-US" dirty="0" smtClean="0"/>
          </a:p>
          <a:p>
            <a:r>
              <a:rPr lang="en-US" altLang="zh-CN" dirty="0" smtClean="0"/>
              <a:t>2.</a:t>
            </a:r>
            <a:r>
              <a:rPr lang="zh-CN" altLang="en-US" dirty="0" smtClean="0"/>
              <a:t>分离</a:t>
            </a:r>
            <a:r>
              <a:rPr lang="en-US" altLang="zh-CN" dirty="0" smtClean="0"/>
              <a:t>T</a:t>
            </a:r>
            <a:r>
              <a:rPr lang="zh-CN" altLang="en-US" dirty="0" smtClean="0"/>
              <a:t>细胞</a:t>
            </a:r>
            <a:r>
              <a:rPr lang="en-US" altLang="zh-CN" dirty="0" smtClean="0"/>
              <a:t>:</a:t>
            </a:r>
            <a:r>
              <a:rPr lang="zh-CN" altLang="en-US" dirty="0" smtClean="0"/>
              <a:t>通过外周血血细胞分离机从肿瘤病人血液中分离出单个核细胞，进一步磁珠纯化</a:t>
            </a:r>
            <a:r>
              <a:rPr lang="en-US" altLang="zh-CN" dirty="0" smtClean="0"/>
              <a:t>T</a:t>
            </a:r>
            <a:r>
              <a:rPr lang="zh-CN" altLang="en-US" dirty="0" smtClean="0"/>
              <a:t>细胞。</a:t>
            </a:r>
            <a:endParaRPr lang="zh-CN" altLang="en-US" dirty="0" smtClean="0"/>
          </a:p>
          <a:p>
            <a:endParaRPr lang="zh-CN" altLang="en-US" dirty="0" smtClean="0"/>
          </a:p>
          <a:p>
            <a:r>
              <a:rPr lang="en-US" altLang="zh-CN" dirty="0" smtClean="0"/>
              <a:t>3.</a:t>
            </a:r>
            <a:r>
              <a:rPr lang="zh-CN" altLang="en-US" dirty="0" smtClean="0"/>
              <a:t>改造</a:t>
            </a:r>
            <a:r>
              <a:rPr lang="en-US" altLang="zh-CN" dirty="0" smtClean="0"/>
              <a:t>T</a:t>
            </a:r>
            <a:r>
              <a:rPr lang="zh-CN" altLang="en-US" dirty="0" smtClean="0"/>
              <a:t>细胞</a:t>
            </a:r>
            <a:r>
              <a:rPr lang="en-US" altLang="zh-CN" dirty="0" smtClean="0"/>
              <a:t>:</a:t>
            </a:r>
            <a:r>
              <a:rPr lang="zh-CN" altLang="en-US" dirty="0" smtClean="0"/>
              <a:t>用基因工程技术，把一个含有能识别肿瘤细胞且激活</a:t>
            </a:r>
            <a:r>
              <a:rPr lang="en-US" altLang="zh-CN" dirty="0" smtClean="0"/>
              <a:t>T</a:t>
            </a:r>
            <a:r>
              <a:rPr lang="zh-CN" altLang="en-US" dirty="0" smtClean="0"/>
              <a:t>细胞的嵌合抗原受体的病毒载体转入</a:t>
            </a:r>
            <a:r>
              <a:rPr lang="en-US" altLang="zh-CN" dirty="0" smtClean="0"/>
              <a:t>T</a:t>
            </a:r>
            <a:r>
              <a:rPr lang="zh-CN" altLang="en-US" dirty="0" smtClean="0"/>
              <a:t>细胞，即把</a:t>
            </a:r>
            <a:r>
              <a:rPr lang="en-US" altLang="zh-CN" dirty="0" smtClean="0"/>
              <a:t>T</a:t>
            </a:r>
            <a:r>
              <a:rPr lang="zh-CN" altLang="en-US" dirty="0" smtClean="0"/>
              <a:t>细胞改造成</a:t>
            </a:r>
            <a:r>
              <a:rPr lang="en-US" altLang="zh-CN" dirty="0" smtClean="0"/>
              <a:t>CAR-T</a:t>
            </a:r>
            <a:r>
              <a:rPr lang="zh-CN" altLang="en-US" dirty="0" smtClean="0"/>
              <a:t>细胞。</a:t>
            </a:r>
            <a:endParaRPr lang="zh-CN" altLang="en-US" dirty="0" smtClean="0"/>
          </a:p>
          <a:p>
            <a:endParaRPr lang="zh-CN" altLang="en-US" dirty="0" smtClean="0"/>
          </a:p>
          <a:p>
            <a:r>
              <a:rPr lang="en-US" altLang="zh-CN" dirty="0" smtClean="0"/>
              <a:t>4.</a:t>
            </a:r>
            <a:r>
              <a:rPr lang="zh-CN" altLang="en-US" dirty="0" smtClean="0"/>
              <a:t>扩增</a:t>
            </a:r>
            <a:r>
              <a:rPr lang="en-US" altLang="zh-CN" dirty="0" smtClean="0"/>
              <a:t>CAR-T</a:t>
            </a:r>
            <a:r>
              <a:rPr lang="zh-CN" altLang="en-US" dirty="0" smtClean="0"/>
              <a:t>细胞</a:t>
            </a:r>
            <a:r>
              <a:rPr lang="en-US" altLang="zh-CN" dirty="0" smtClean="0"/>
              <a:t>:</a:t>
            </a:r>
            <a:r>
              <a:rPr lang="zh-CN" altLang="en-US" dirty="0" smtClean="0"/>
              <a:t>在体外培养以大量扩增</a:t>
            </a:r>
            <a:r>
              <a:rPr lang="en-US" altLang="zh-CN" dirty="0" smtClean="0"/>
              <a:t>CAR-T</a:t>
            </a:r>
            <a:r>
              <a:rPr lang="zh-CN" altLang="en-US" dirty="0" smtClean="0"/>
              <a:t>细胞。一般一个病人需要几千万，乃至几亿个</a:t>
            </a:r>
            <a:r>
              <a:rPr lang="en-US" altLang="zh-CN" dirty="0" smtClean="0"/>
              <a:t>CAR-T</a:t>
            </a:r>
            <a:r>
              <a:rPr lang="zh-CN" altLang="en-US" dirty="0" smtClean="0"/>
              <a:t>细胞，体重越大，需要细胞越多。</a:t>
            </a:r>
            <a:endParaRPr lang="zh-CN" altLang="en-US" dirty="0" smtClean="0"/>
          </a:p>
          <a:p>
            <a:endParaRPr lang="zh-CN" altLang="en-US" dirty="0" smtClean="0"/>
          </a:p>
          <a:p>
            <a:r>
              <a:rPr lang="en-US" altLang="zh-CN" dirty="0" smtClean="0"/>
              <a:t>5.CAR-T</a:t>
            </a:r>
            <a:r>
              <a:rPr lang="zh-CN" altLang="en-US" dirty="0" smtClean="0"/>
              <a:t>细胞回输入人体</a:t>
            </a:r>
            <a:r>
              <a:rPr lang="en-US" altLang="zh-CN" dirty="0" smtClean="0"/>
              <a:t>:</a:t>
            </a:r>
            <a:r>
              <a:rPr lang="zh-CN" altLang="en-US" dirty="0" smtClean="0"/>
              <a:t>把扩增好的</a:t>
            </a:r>
            <a:r>
              <a:rPr lang="en-US" altLang="zh-CN" dirty="0" smtClean="0"/>
              <a:t>CAR-T</a:t>
            </a:r>
            <a:r>
              <a:rPr lang="zh-CN" altLang="en-US" dirty="0" smtClean="0"/>
              <a:t>细胞通过静脉回输到病人体内，开始进行肿瘤细胞免疫治疗。</a:t>
            </a:r>
            <a:endParaRPr lang="zh-CN" altLang="en-US" dirty="0" smtClean="0"/>
          </a:p>
          <a:p>
            <a:endParaRPr lang="zh-CN" altLang="en-US" dirty="0" smtClean="0"/>
          </a:p>
          <a:p>
            <a:r>
              <a:rPr lang="en-US" altLang="zh-CN" dirty="0" smtClean="0"/>
              <a:t>6.</a:t>
            </a:r>
            <a:r>
              <a:rPr lang="zh-CN" altLang="en-US" dirty="0" smtClean="0"/>
              <a:t>监控反应</a:t>
            </a:r>
            <a:r>
              <a:rPr lang="en-US" altLang="zh-CN" dirty="0" smtClean="0"/>
              <a:t>:</a:t>
            </a:r>
            <a:r>
              <a:rPr lang="zh-CN" altLang="en-US" dirty="0" smtClean="0"/>
              <a:t>严密监护病人身体反应，尤其是细胞输入体内后一至两周内可能发生剧烈不良反应。</a:t>
            </a:r>
            <a:endParaRPr lang="zh-CN" altLang="en-US" dirty="0" smtClean="0"/>
          </a:p>
          <a:p>
            <a:endParaRPr lang="zh-CN" altLang="en-US" dirty="0" smtClean="0"/>
          </a:p>
          <a:p>
            <a:r>
              <a:rPr lang="en-US" altLang="zh-CN" dirty="0" smtClean="0"/>
              <a:t>7.</a:t>
            </a:r>
            <a:r>
              <a:rPr lang="zh-CN" altLang="en-US" dirty="0" smtClean="0"/>
              <a:t>评估治疗效果</a:t>
            </a:r>
            <a:r>
              <a:rPr lang="en-US" altLang="zh-CN" dirty="0" smtClean="0"/>
              <a:t>:</a:t>
            </a:r>
            <a:r>
              <a:rPr lang="zh-CN" altLang="en-US" dirty="0" smtClean="0"/>
              <a:t>多在回输</a:t>
            </a:r>
            <a:r>
              <a:rPr lang="en-US" altLang="zh-CN" dirty="0" smtClean="0"/>
              <a:t>CAR-T</a:t>
            </a:r>
            <a:r>
              <a:rPr lang="zh-CN" altLang="en-US" dirty="0" smtClean="0"/>
              <a:t>细胞后第</a:t>
            </a:r>
            <a:r>
              <a:rPr lang="en-US" altLang="zh-CN" dirty="0" smtClean="0"/>
              <a:t>15</a:t>
            </a:r>
            <a:r>
              <a:rPr lang="zh-CN" altLang="en-US" dirty="0" smtClean="0"/>
              <a:t>天和第</a:t>
            </a:r>
            <a:r>
              <a:rPr lang="en-US" altLang="zh-CN" dirty="0" smtClean="0"/>
              <a:t>30</a:t>
            </a:r>
            <a:r>
              <a:rPr lang="zh-CN" altLang="en-US" dirty="0" smtClean="0"/>
              <a:t>天评估对原发病的治疗效果。</a:t>
            </a:r>
            <a:endParaRPr lang="zh-CN" altLang="en-US" dirty="0" smtClean="0"/>
          </a:p>
          <a:p>
            <a:endParaRPr lang="zh-CN" altLang="en-US" dirty="0" smtClean="0"/>
          </a:p>
          <a:p>
            <a:r>
              <a:rPr lang="zh-CN" altLang="en-US" dirty="0" smtClean="0"/>
              <a:t>整个疗程持续</a:t>
            </a:r>
            <a:r>
              <a:rPr lang="en-US" altLang="zh-CN" dirty="0" smtClean="0"/>
              <a:t>5</a:t>
            </a:r>
            <a:r>
              <a:rPr lang="zh-CN" altLang="en-US" dirty="0" smtClean="0"/>
              <a:t>周左右，其中上述第一步到第三步需要</a:t>
            </a:r>
            <a:r>
              <a:rPr lang="en-US" altLang="zh-CN" dirty="0" smtClean="0"/>
              <a:t>2</a:t>
            </a:r>
            <a:r>
              <a:rPr lang="zh-CN" altLang="en-US" dirty="0" smtClean="0"/>
              <a:t>周，花费时间较长。</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p:sp>
      <p:sp>
        <p:nvSpPr>
          <p:cNvPr id="13107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我们每个人都有一套基因组遗传信息，像一本天书，由</a:t>
            </a:r>
            <a:r>
              <a:rPr lang="en-US" altLang="zh-CN" smtClean="0"/>
              <a:t>DNA</a:t>
            </a:r>
            <a:r>
              <a:rPr lang="zh-CN" altLang="en-US" smtClean="0"/>
              <a:t>的文字写成。 </a:t>
            </a:r>
            <a:r>
              <a:rPr lang="en-US" altLang="zh-CN" smtClean="0"/>
              <a:t>• </a:t>
            </a:r>
            <a:r>
              <a:rPr lang="zh-CN" altLang="en-US" smtClean="0"/>
              <a:t>如何阅读？ 进一步大胆设想，能否修改，甚至编写天书呢？</a:t>
            </a:r>
            <a:endParaRPr lang="zh-CN" altLang="en-US" smtClean="0"/>
          </a:p>
          <a:p>
            <a:r>
              <a:rPr lang="zh-CN" altLang="en-US" smtClean="0"/>
              <a:t>谱写遗传天书，意味着</a:t>
            </a:r>
            <a:r>
              <a:rPr lang="en-US" altLang="zh-CN" smtClean="0"/>
              <a:t>…• </a:t>
            </a:r>
            <a:r>
              <a:rPr lang="zh-CN" altLang="en-US" smtClean="0"/>
              <a:t>物种研究 </a:t>
            </a:r>
            <a:r>
              <a:rPr lang="en-US" altLang="zh-CN" smtClean="0"/>
              <a:t>• </a:t>
            </a:r>
            <a:r>
              <a:rPr lang="zh-CN" altLang="en-US" smtClean="0"/>
              <a:t>改良作物 </a:t>
            </a:r>
            <a:r>
              <a:rPr lang="en-US" altLang="zh-CN" smtClean="0"/>
              <a:t>• </a:t>
            </a:r>
            <a:r>
              <a:rPr lang="zh-CN" altLang="en-US" smtClean="0"/>
              <a:t>治愈疾病 </a:t>
            </a:r>
            <a:r>
              <a:rPr lang="en-US" altLang="zh-CN" smtClean="0"/>
              <a:t>• </a:t>
            </a:r>
            <a:r>
              <a:rPr lang="zh-CN" altLang="en-US" smtClean="0"/>
              <a:t>创造生物 </a:t>
            </a:r>
            <a:r>
              <a:rPr lang="en-US" altLang="zh-CN" smtClean="0"/>
              <a:t>• …</a:t>
            </a:r>
            <a:endParaRPr lang="en-US" altLang="zh-CN" smtClean="0"/>
          </a:p>
          <a:p>
            <a:r>
              <a:rPr lang="zh-CN" altLang="en-US" smtClean="0"/>
              <a:t>迄今为止最高效的基因编辑技术，被誉为基因工程魔剪。</a:t>
            </a:r>
            <a:endParaRPr lang="en-US" altLang="zh-CN" smtClean="0"/>
          </a:p>
          <a:p>
            <a:r>
              <a:rPr lang="zh-CN" altLang="en-US" smtClean="0"/>
              <a:t>基因编辑技术：对基因组目标</a:t>
            </a:r>
            <a:r>
              <a:rPr lang="en-US" altLang="zh-CN" smtClean="0"/>
              <a:t>DNA</a:t>
            </a:r>
            <a:r>
              <a:rPr lang="zh-CN" altLang="en-US" smtClean="0"/>
              <a:t>序列进行定点删除、插入或序列突变等修饰操作，实现基因组精确编辑改造的技术方法。该技术在生命科学基础研究、生物技术和医药领域具有极大应用价值。</a:t>
            </a:r>
            <a:endParaRPr lang="zh-CN" altLang="en-US" smtClean="0"/>
          </a:p>
          <a:p>
            <a:r>
              <a:rPr lang="zh-CN" altLang="en-US" smtClean="0"/>
              <a:t> 曙光</a:t>
            </a:r>
            <a:r>
              <a:rPr lang="en-US" altLang="zh-CN" smtClean="0"/>
              <a:t>——DNA</a:t>
            </a:r>
            <a:r>
              <a:rPr lang="zh-CN" altLang="en-US" smtClean="0"/>
              <a:t>双链断裂的发现 </a:t>
            </a:r>
            <a:r>
              <a:rPr lang="en-US" altLang="zh-CN" smtClean="0"/>
              <a:t>• 1989</a:t>
            </a:r>
            <a:r>
              <a:rPr lang="zh-CN" altLang="en-US" smtClean="0"/>
              <a:t>年，在酵母中发现，当基因组两 条链均被切开，断裂位置发生同源重 组的概率会大幅度提高。</a:t>
            </a:r>
            <a:endParaRPr lang="zh-CN" altLang="en-US" smtClean="0"/>
          </a:p>
          <a:p>
            <a:r>
              <a:rPr lang="zh-CN" altLang="en-US" smtClean="0"/>
              <a:t>双链断裂经同源重组敲入示意图 靶向核酸酶的发现 </a:t>
            </a:r>
            <a:r>
              <a:rPr lang="en-US" altLang="zh-CN" smtClean="0"/>
              <a:t>• 1994</a:t>
            </a:r>
            <a:r>
              <a:rPr lang="zh-CN" altLang="en-US" smtClean="0"/>
              <a:t>年，哺乳动物细胞中发现同样现象。 </a:t>
            </a:r>
            <a:r>
              <a:rPr lang="en-US" altLang="zh-CN" smtClean="0"/>
              <a:t>——</a:t>
            </a:r>
            <a:r>
              <a:rPr lang="zh-CN" altLang="en-US" smtClean="0"/>
              <a:t>利用归巢核酸内切酶（靶向核酸酶） </a:t>
            </a:r>
            <a:r>
              <a:rPr lang="en-US" altLang="zh-CN" smtClean="0"/>
              <a:t>• </a:t>
            </a:r>
            <a:r>
              <a:rPr lang="zh-CN" altLang="en-US" smtClean="0"/>
              <a:t>该酶识别和切割后，发生同源重组的概率可以增加</a:t>
            </a:r>
            <a:r>
              <a:rPr lang="en-US" altLang="zh-CN" smtClean="0"/>
              <a:t>2-3</a:t>
            </a:r>
            <a:r>
              <a:rPr lang="zh-CN" altLang="en-US" smtClean="0"/>
              <a:t>个数量级，且发生位置的 特异性也显著增加。但已知的该酶种类有限，识别的</a:t>
            </a:r>
            <a:r>
              <a:rPr lang="en-US" altLang="zh-CN" smtClean="0"/>
              <a:t>DNA</a:t>
            </a:r>
            <a:r>
              <a:rPr lang="zh-CN" altLang="en-US" smtClean="0"/>
              <a:t>序列种类也很有限。</a:t>
            </a:r>
            <a:endParaRPr lang="zh-CN" altLang="en-US" smtClean="0"/>
          </a:p>
        </p:txBody>
      </p:sp>
      <p:sp>
        <p:nvSpPr>
          <p:cNvPr id="13107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8368E3B8-168F-4A98-8CD6-928EB5760859}" type="slidenum">
              <a:rPr lang="en-US" altLang="zh-CN"/>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贺建奎，基因编辑婴儿</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核移植，就是利用一个动物的体细胞的细胞核（供体核）来取代受精或未受精卵中的细胞核，形成一个重建的“合子”。</a:t>
            </a:r>
            <a:endParaRPr lang="zh-CN" altLang="en-US" dirty="0" smtClean="0"/>
          </a:p>
          <a:p>
            <a:r>
              <a:rPr lang="zh-CN" altLang="en-US" dirty="0" smtClean="0"/>
              <a:t>克隆原意是无性繁殖系。克隆动物就是不经过生殖细胞的受精过程而直接由体细胞获得新的动物个体，这个新个体是原核供体动物的拷贝。</a:t>
            </a:r>
            <a:endParaRPr lang="zh-CN" altLang="en-US" dirty="0" smtClean="0"/>
          </a:p>
          <a:p>
            <a:r>
              <a:rPr lang="zh-CN" altLang="en-US" dirty="0" smtClean="0"/>
              <a:t>世界首例来源于哺乳动物体细胞的克隆羊“多莉”</a:t>
            </a:r>
            <a:endParaRPr lang="zh-CN" altLang="en-US" dirty="0" smtClean="0"/>
          </a:p>
          <a:p>
            <a:r>
              <a:rPr lang="en-US" altLang="zh-CN" dirty="0" smtClean="0"/>
              <a:t>1997</a:t>
            </a:r>
            <a:r>
              <a:rPr lang="zh-CN" altLang="en-US" dirty="0" smtClean="0"/>
              <a:t>年</a:t>
            </a:r>
            <a:r>
              <a:rPr lang="en-US" altLang="zh-CN" dirty="0" smtClean="0"/>
              <a:t>2</a:t>
            </a:r>
            <a:r>
              <a:rPr lang="zh-CN" altLang="en-US" dirty="0" smtClean="0"/>
              <a:t>月</a:t>
            </a:r>
            <a:r>
              <a:rPr lang="en-US" altLang="zh-CN" dirty="0" smtClean="0"/>
              <a:t>23</a:t>
            </a:r>
            <a:r>
              <a:rPr lang="zh-CN" altLang="en-US" dirty="0" smtClean="0"/>
              <a:t>日  苏格兰</a:t>
            </a:r>
            <a:r>
              <a:rPr lang="en-US" altLang="zh-CN" dirty="0" err="1" smtClean="0"/>
              <a:t>Roslin</a:t>
            </a:r>
            <a:r>
              <a:rPr lang="zh-CN" altLang="en-US" dirty="0" smtClean="0"/>
              <a:t>研究所</a:t>
            </a:r>
            <a:r>
              <a:rPr lang="en-US" altLang="zh-CN" dirty="0" smtClean="0"/>
              <a:t>《Nature》</a:t>
            </a:r>
            <a:r>
              <a:rPr lang="zh-CN" altLang="en-US" dirty="0" smtClean="0"/>
              <a:t>杂志</a:t>
            </a:r>
            <a:endParaRPr lang="zh-CN" altLang="en-US" dirty="0" smtClean="0"/>
          </a:p>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217F5A2-48B3-4A9B-846A-B1AE0BEC3F88}" type="slidenum">
              <a:rPr lang="en-US" altLang="zh-CN"/>
            </a:fld>
            <a:endParaRPr lang="en-US" altLang="zh-CN"/>
          </a:p>
        </p:txBody>
      </p:sp>
      <p:sp>
        <p:nvSpPr>
          <p:cNvPr id="139267" name="Rectangle 2"/>
          <p:cNvSpPr>
            <a:spLocks noGrp="1" noRot="1" noChangeAspect="1" noTextEdit="1"/>
          </p:cNvSpPr>
          <p:nvPr>
            <p:ph type="sldImg"/>
          </p:nvPr>
        </p:nvSpPr>
        <p:spPr/>
      </p:sp>
      <p:sp>
        <p:nvSpPr>
          <p:cNvPr id="139268" name="Rectangle 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两本权威期刊</a:t>
            </a:r>
            <a:r>
              <a:rPr lang="en-US" altLang="zh-CN" smtClean="0"/>
              <a:t>《</a:t>
            </a:r>
            <a:r>
              <a:rPr lang="zh-CN" altLang="en-US" smtClean="0"/>
              <a:t>细胞</a:t>
            </a:r>
            <a:r>
              <a:rPr lang="en-US" altLang="zh-CN" smtClean="0"/>
              <a:t>》</a:t>
            </a:r>
            <a:r>
              <a:rPr lang="zh-CN" altLang="en-US" smtClean="0"/>
              <a:t>及</a:t>
            </a:r>
            <a:r>
              <a:rPr lang="en-US" altLang="zh-CN" smtClean="0"/>
              <a:t>《</a:t>
            </a:r>
            <a:r>
              <a:rPr lang="zh-CN" altLang="en-US" smtClean="0"/>
              <a:t>科学</a:t>
            </a:r>
            <a:r>
              <a:rPr lang="en-US" altLang="zh-CN" smtClean="0"/>
              <a:t>》</a:t>
            </a:r>
            <a:r>
              <a:rPr lang="zh-CN" altLang="en-US" smtClean="0"/>
              <a:t>在</a:t>
            </a:r>
            <a:r>
              <a:rPr lang="en-US" altLang="zh-CN" smtClean="0"/>
              <a:t>11</a:t>
            </a:r>
            <a:r>
              <a:rPr lang="zh-CN" altLang="en-US" smtClean="0"/>
              <a:t>月</a:t>
            </a:r>
            <a:r>
              <a:rPr lang="en-US" altLang="zh-CN" smtClean="0"/>
              <a:t>20</a:t>
            </a:r>
            <a:r>
              <a:rPr lang="zh-CN" altLang="en-US" smtClean="0"/>
              <a:t>日同时刊出来自美国及日本两个研究团队的报告，证实皮肤细胞经过“基因直接重组</a:t>
            </a:r>
            <a:r>
              <a:rPr lang="en-US" altLang="zh-CN" smtClean="0"/>
              <a:t>(directreprogramming)”</a:t>
            </a:r>
            <a:r>
              <a:rPr lang="zh-CN" altLang="en-US" smtClean="0"/>
              <a:t>后可以转化成为具有胚胎干细胞特性的细胞。这项发现一方面解决了利用胚胎进行干细胞研究的道德争议，另一方面也使得干细胞研究的来源更不受限。分属京都大学及威斯康辛大学麦迪逊分校的两个团队虽然独立研究，但使用的方法几乎完全相同，更巧合的是竟然同时分别被两本期刊审核通过，证明基因直接重组技术的确有效。他们所使用的方式都是利用病毒将四个基因送入皮肤细胞，促使普通的皮肤细胞产生变化，最后成为带有</a:t>
            </a:r>
            <a:r>
              <a:rPr lang="zh-CN" altLang="en-US" smtClean="0">
                <a:hlinkClick r:id="rId3"/>
              </a:rPr>
              <a:t>胚胎干细胞</a:t>
            </a:r>
            <a:r>
              <a:rPr lang="zh-CN" altLang="en-US" smtClean="0"/>
              <a:t>性质的细胞，称为诱导式多能性干细胞</a:t>
            </a:r>
            <a:r>
              <a:rPr lang="en-US" altLang="zh-CN" smtClean="0"/>
              <a:t>(iPS)</a:t>
            </a:r>
            <a:r>
              <a:rPr lang="zh-CN" altLang="en-US" smtClean="0"/>
              <a:t>。 </a:t>
            </a:r>
            <a:r>
              <a:rPr lang="en-US" altLang="zh-CN" smtClean="0"/>
              <a:t>IPS</a:t>
            </a:r>
            <a:r>
              <a:rPr lang="zh-CN" altLang="en-US" smtClean="0"/>
              <a:t>细胞是由一些多能遗传基因导入皮肤等细胞中制造而成。让普通体细胞“初始化”，使其具备干细胞功能，这就是“</a:t>
            </a:r>
            <a:r>
              <a:rPr lang="en-US" altLang="zh-CN" smtClean="0"/>
              <a:t>iPS</a:t>
            </a:r>
            <a:r>
              <a:rPr lang="zh-CN" altLang="en-US" smtClean="0"/>
              <a:t>细胞”。“</a:t>
            </a:r>
            <a:r>
              <a:rPr lang="en-US" altLang="zh-CN" smtClean="0"/>
              <a:t>iPS</a:t>
            </a:r>
            <a:r>
              <a:rPr lang="zh-CN" altLang="en-US" smtClean="0"/>
              <a:t>细胞”具有和胚胎干细胞类似的功能</a:t>
            </a:r>
            <a:r>
              <a:rPr lang="en-US" altLang="zh-CN" smtClean="0"/>
              <a:t>.</a:t>
            </a:r>
            <a:r>
              <a:rPr lang="zh-CN" altLang="en-US" smtClean="0"/>
              <a:t>不需要制造胚胎，就可以从任何组织的细胞，甚至皮肤组织的细胞，制造出具有干细胞功能的细胞，那么就不再有伦理问题了，而且简单了不知多少倍。利用</a:t>
            </a:r>
            <a:r>
              <a:rPr lang="en-US" altLang="zh-CN" smtClean="0"/>
              <a:t>iPS</a:t>
            </a:r>
            <a:r>
              <a:rPr lang="zh-CN" altLang="en-US" smtClean="0"/>
              <a:t>细胞将有望在不使用胚胎或卵母细胞的前提下，制备用于疾病研究或治疗的胚胎干细胞成为可能，从而为干细胞和再生医学的研究与应用开辟了一个全新的领域， </a:t>
            </a:r>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p:sp>
      <p:sp>
        <p:nvSpPr>
          <p:cNvPr id="12493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solidFill>
                  <a:srgbClr val="FF0000"/>
                </a:solidFill>
              </a:rPr>
              <a:t>外源核酸分子</a:t>
            </a:r>
            <a:r>
              <a:rPr lang="zh-CN" altLang="en-US" smtClean="0"/>
              <a:t>在另一种</a:t>
            </a:r>
            <a:r>
              <a:rPr lang="zh-CN" altLang="en-US" smtClean="0">
                <a:solidFill>
                  <a:srgbClr val="FF0000"/>
                </a:solidFill>
              </a:rPr>
              <a:t>不同的寄主</a:t>
            </a:r>
            <a:r>
              <a:rPr lang="zh-CN" altLang="en-US" smtClean="0"/>
              <a:t>生物细胞中进行繁殖的问题。</a:t>
            </a:r>
            <a:endParaRPr lang="zh-CN" altLang="en-US" smtClean="0"/>
          </a:p>
          <a:p>
            <a:r>
              <a:rPr lang="en-US" altLang="zh-CN" b="1" smtClean="0"/>
              <a:t>1</a:t>
            </a:r>
            <a:r>
              <a:rPr lang="zh-CN" altLang="en-US" b="1" smtClean="0"/>
              <a:t>）跨物种性</a:t>
            </a:r>
            <a:endParaRPr lang="zh-CN" altLang="en-US" smtClean="0"/>
          </a:p>
          <a:p>
            <a:r>
              <a:rPr lang="zh-CN" altLang="en-US" smtClean="0"/>
              <a:t>外源</a:t>
            </a:r>
            <a:r>
              <a:rPr lang="en-US" altLang="zh-CN" smtClean="0"/>
              <a:t>DNA</a:t>
            </a:r>
            <a:r>
              <a:rPr lang="zh-CN" altLang="en-US" smtClean="0"/>
              <a:t>到另一种不同的生物细胞内进行繁殖。</a:t>
            </a:r>
            <a:endParaRPr lang="zh-CN" altLang="en-US" smtClean="0"/>
          </a:p>
          <a:p>
            <a:r>
              <a:rPr lang="en-US" altLang="zh-CN" b="1" smtClean="0"/>
              <a:t>2</a:t>
            </a:r>
            <a:r>
              <a:rPr lang="zh-CN" altLang="en-US" b="1" smtClean="0"/>
              <a:t>）无性扩增</a:t>
            </a:r>
            <a:endParaRPr lang="zh-CN" altLang="en-US" smtClean="0"/>
          </a:p>
          <a:p>
            <a:r>
              <a:rPr lang="zh-CN" altLang="en-US" smtClean="0">
                <a:sym typeface="+mn-ea"/>
              </a:rPr>
              <a:t>外源</a:t>
            </a:r>
            <a:r>
              <a:rPr lang="en-US" altLang="zh-CN" smtClean="0">
                <a:sym typeface="+mn-ea"/>
              </a:rPr>
              <a:t>DNA</a:t>
            </a:r>
            <a:r>
              <a:rPr lang="zh-CN" altLang="en-US" smtClean="0"/>
              <a:t>在宿主细胞内可大量扩增和高水平表达。</a:t>
            </a:r>
            <a:endParaRPr lang="zh-CN" altLang="en-US" smtClean="0"/>
          </a:p>
          <a:p>
            <a:r>
              <a:rPr lang="zh-CN" altLang="en-US" smtClean="0"/>
              <a:t>基因工程最突出的优点是打破了常规育种难以突破的物种之问的界限，可以使原核生物与真核生物之间、动物与植物之间，甚至人与其他生物之间的遗传信息进行重组和转移。人的基因可以转移到大肠杆菌中表达，细菌的基因可以转移到植物中表达。</a:t>
            </a:r>
            <a:endParaRPr lang="zh-CN" altLang="en-US" smtClean="0"/>
          </a:p>
        </p:txBody>
      </p:sp>
      <p:sp>
        <p:nvSpPr>
          <p:cNvPr id="12493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F816584-2F8D-4849-B807-9C883AB3E379}" type="slidenum">
              <a:rPr lang="en-US" altLang="zh-CN"/>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87E8899-2AE1-4733-B09E-932E5281DA78}" type="slidenum">
              <a:rPr lang="en-US" altLang="zh-CN"/>
            </a:fld>
            <a:endParaRPr lang="en-US" altLang="zh-CN"/>
          </a:p>
        </p:txBody>
      </p:sp>
      <p:sp>
        <p:nvSpPr>
          <p:cNvPr id="136195" name="Rectangle 2"/>
          <p:cNvSpPr>
            <a:spLocks noGrp="1" noRot="1" noChangeAspect="1" noTextEdit="1"/>
          </p:cNvSpPr>
          <p:nvPr>
            <p:ph type="sldImg"/>
          </p:nvPr>
        </p:nvSpPr>
        <p:spPr/>
      </p:sp>
      <p:sp>
        <p:nvSpPr>
          <p:cNvPr id="97284" name="Rectangle 3"/>
          <p:cNvSpPr>
            <a:spLocks noGrp="1" noChangeArrowheads="1"/>
          </p:cNvSpPr>
          <p:nvPr>
            <p:ph type="body" idx="1"/>
          </p:nvPr>
        </p:nvSpPr>
        <p:spPr/>
        <p:txBody>
          <a:bodyPr/>
          <a:lstStyle/>
          <a:p>
            <a:pPr eaLnBrk="1" hangingPunct="1">
              <a:defRPr/>
            </a:pPr>
            <a:r>
              <a:rPr lang="zh-CN" altLang="en-US" dirty="0" smtClean="0"/>
              <a:t>比如曾开发出人工胰岛素的生物技术公司基因泰克（</a:t>
            </a:r>
            <a:r>
              <a:rPr lang="en-US" altLang="zh-CN" dirty="0" smtClean="0"/>
              <a:t>Genentech</a:t>
            </a:r>
            <a:r>
              <a:rPr lang="zh-CN" altLang="en-US" dirty="0" smtClean="0"/>
              <a:t>）就被罗氏制药在</a:t>
            </a:r>
            <a:r>
              <a:rPr lang="en-US" altLang="zh-CN" dirty="0" smtClean="0"/>
              <a:t>2009</a:t>
            </a:r>
            <a:r>
              <a:rPr lang="zh-CN" altLang="en-US" dirty="0" smtClean="0"/>
              <a:t>年</a:t>
            </a:r>
            <a:r>
              <a:rPr lang="en-US" altLang="zh-CN" dirty="0" smtClean="0"/>
              <a:t>3</a:t>
            </a:r>
            <a:r>
              <a:rPr lang="zh-CN" altLang="en-US" dirty="0" smtClean="0"/>
              <a:t>月</a:t>
            </a:r>
            <a:r>
              <a:rPr lang="en-US" altLang="zh-CN" dirty="0" smtClean="0"/>
              <a:t>12</a:t>
            </a:r>
            <a:r>
              <a:rPr lang="zh-CN" altLang="en-US" dirty="0" smtClean="0"/>
              <a:t>日以</a:t>
            </a:r>
            <a:r>
              <a:rPr lang="en-US" altLang="zh-CN" dirty="0" smtClean="0"/>
              <a:t>468</a:t>
            </a:r>
            <a:r>
              <a:rPr lang="zh-CN" altLang="en-US" dirty="0" smtClean="0"/>
              <a:t>亿美元的价格收购，收购前</a:t>
            </a:r>
            <a:r>
              <a:rPr lang="en-US" altLang="zh-CN" dirty="0" smtClean="0"/>
              <a:t>Genentech</a:t>
            </a:r>
            <a:r>
              <a:rPr lang="zh-CN" altLang="en-US" dirty="0" smtClean="0"/>
              <a:t>曾是仅次于</a:t>
            </a:r>
            <a:r>
              <a:rPr lang="en-US" altLang="zh-CN" dirty="0" smtClean="0"/>
              <a:t>Amgen</a:t>
            </a:r>
            <a:r>
              <a:rPr lang="zh-CN" altLang="en-US" dirty="0" smtClean="0"/>
              <a:t>的第二大独立生物技术公司 。</a:t>
            </a:r>
            <a:endParaRPr lang="zh-CN" altLang="en-US" dirty="0" smtClean="0"/>
          </a:p>
          <a:p>
            <a:pPr marL="381000" indent="-381000" algn="just">
              <a:spcBef>
                <a:spcPts val="600"/>
              </a:spcBef>
              <a:buClr>
                <a:srgbClr val="FF0000"/>
              </a:buClr>
              <a:buFont typeface="Wingdings" panose="05000000000000000000" pitchFamily="2" charset="2"/>
              <a:buChar char="Ø"/>
              <a:defRPr/>
            </a:pPr>
            <a:r>
              <a:rPr lang="en-US" altLang="zh-CN" dirty="0" smtClean="0">
                <a:latin typeface="宋体" panose="02010600030101010101" pitchFamily="2" charset="-122"/>
              </a:rPr>
              <a:t>1982</a:t>
            </a:r>
            <a:r>
              <a:rPr lang="zh-CN" altLang="en-US" dirty="0" smtClean="0">
                <a:latin typeface="宋体" panose="02010600030101010101" pitchFamily="2" charset="-122"/>
              </a:rPr>
              <a:t>年，美国食品与药物管理局批准了首例基因工程产品</a:t>
            </a:r>
            <a:r>
              <a:rPr lang="en-US" altLang="zh-CN" dirty="0" smtClean="0">
                <a:latin typeface="宋体" panose="02010600030101010101" pitchFamily="2" charset="-122"/>
              </a:rPr>
              <a:t>—</a:t>
            </a:r>
            <a:r>
              <a:rPr lang="zh-CN" altLang="en-US" dirty="0" smtClean="0">
                <a:latin typeface="宋体" panose="02010600030101010101" pitchFamily="2" charset="-122"/>
              </a:rPr>
              <a:t>人胰岛素投放市场</a:t>
            </a:r>
            <a:r>
              <a:rPr lang="en-US" altLang="zh-CN" dirty="0" smtClean="0">
                <a:latin typeface="宋体" panose="02010600030101010101" pitchFamily="2" charset="-122"/>
              </a:rPr>
              <a:t>——</a:t>
            </a:r>
            <a:r>
              <a:rPr lang="zh-CN" altLang="en-US" dirty="0" smtClean="0">
                <a:latin typeface="宋体" panose="02010600030101010101" pitchFamily="2" charset="-122"/>
              </a:rPr>
              <a:t>它标志了基因工程产品正式进入到商业化阶段。</a:t>
            </a:r>
            <a:endParaRPr lang="zh-CN" altLang="en-US" dirty="0" smtClean="0">
              <a:latin typeface="宋体" panose="02010600030101010101" pitchFamily="2" charset="-122"/>
            </a:endParaRPr>
          </a:p>
          <a:p>
            <a:pPr marL="381000" indent="-381000" algn="just">
              <a:spcBef>
                <a:spcPts val="600"/>
              </a:spcBef>
              <a:buClr>
                <a:srgbClr val="FF0000"/>
              </a:buClr>
              <a:buFont typeface="Wingdings" panose="05000000000000000000" pitchFamily="2" charset="2"/>
              <a:buNone/>
              <a:defRPr/>
            </a:pPr>
            <a:r>
              <a:rPr lang="zh-CN" altLang="en-US" dirty="0" smtClean="0">
                <a:latin typeface="宋体" panose="02010600030101010101" pitchFamily="2" charset="-122"/>
              </a:rPr>
              <a:t>   </a:t>
            </a:r>
            <a:r>
              <a:rPr lang="en-US" altLang="zh-CN" dirty="0" smtClean="0">
                <a:latin typeface="宋体" panose="02010600030101010101" pitchFamily="2" charset="-122"/>
              </a:rPr>
              <a:t>$35-89, 20min</a:t>
            </a:r>
            <a:r>
              <a:rPr lang="en-US" altLang="zh-CN" dirty="0" smtClean="0"/>
              <a:t>   </a:t>
            </a:r>
            <a:endParaRPr lang="en-US" altLang="zh-CN" dirty="0" smtClean="0"/>
          </a:p>
          <a:p>
            <a:pPr marL="381000" indent="-381000" algn="just">
              <a:spcBef>
                <a:spcPts val="600"/>
              </a:spcBef>
              <a:buClr>
                <a:srgbClr val="FF0000"/>
              </a:buClr>
              <a:buFont typeface="Wingdings" panose="05000000000000000000" pitchFamily="2" charset="2"/>
              <a:buNone/>
              <a:defRPr/>
            </a:pPr>
            <a:r>
              <a:rPr lang="en-US" altLang="zh-CN" dirty="0" smtClean="0"/>
              <a:t>   </a:t>
            </a:r>
            <a:r>
              <a:rPr lang="en-US" altLang="zh-CN" sz="1000" dirty="0" smtClean="0"/>
              <a:t>2009</a:t>
            </a:r>
            <a:r>
              <a:rPr lang="zh-CN" altLang="en-US" sz="1000" dirty="0" smtClean="0"/>
              <a:t>年</a:t>
            </a:r>
            <a:r>
              <a:rPr lang="en-US" altLang="zh-CN" sz="1000" dirty="0" smtClean="0"/>
              <a:t>3</a:t>
            </a:r>
            <a:r>
              <a:rPr lang="zh-CN" altLang="en-US" sz="1000" dirty="0" smtClean="0"/>
              <a:t>月</a:t>
            </a:r>
            <a:r>
              <a:rPr lang="en-US" altLang="zh-CN" sz="1000" dirty="0" smtClean="0"/>
              <a:t>12</a:t>
            </a:r>
            <a:r>
              <a:rPr lang="zh-CN" altLang="en-US" sz="1000" dirty="0" smtClean="0"/>
              <a:t>日以</a:t>
            </a:r>
            <a:r>
              <a:rPr lang="en-US" altLang="zh-CN" sz="1000" dirty="0" smtClean="0">
                <a:solidFill>
                  <a:srgbClr val="FF0000"/>
                </a:solidFill>
              </a:rPr>
              <a:t>468</a:t>
            </a:r>
            <a:r>
              <a:rPr lang="zh-CN" altLang="en-US" sz="1000" dirty="0" smtClean="0">
                <a:solidFill>
                  <a:srgbClr val="FF0000"/>
                </a:solidFill>
              </a:rPr>
              <a:t>亿美元</a:t>
            </a:r>
            <a:r>
              <a:rPr lang="zh-CN" altLang="en-US" sz="1000" dirty="0" smtClean="0"/>
              <a:t>的价格收购，收购前</a:t>
            </a:r>
            <a:r>
              <a:rPr lang="en-US" altLang="zh-CN" sz="1000" dirty="0" smtClean="0"/>
              <a:t>Genentech</a:t>
            </a:r>
            <a:r>
              <a:rPr lang="zh-CN" altLang="en-US" sz="1000" dirty="0" smtClean="0"/>
              <a:t>曾是仅次于</a:t>
            </a:r>
            <a:r>
              <a:rPr lang="en-US" altLang="zh-CN" sz="1000" dirty="0" smtClean="0">
                <a:hlinkClick r:id="rId3" action="ppaction://hlinksldjump"/>
              </a:rPr>
              <a:t>Amgen</a:t>
            </a:r>
            <a:r>
              <a:rPr lang="zh-CN" altLang="en-US" sz="1000" dirty="0" smtClean="0"/>
              <a:t>的第二大独立生物技术公司 。</a:t>
            </a:r>
            <a:endParaRPr lang="en-US" altLang="zh-CN" sz="1400" dirty="0" smtClean="0">
              <a:latin typeface="宋体" panose="02010600030101010101" pitchFamily="2" charset="-122"/>
            </a:endParaRPr>
          </a:p>
          <a:p>
            <a:pPr>
              <a:defRPr/>
            </a:pPr>
            <a:endParaRPr kumimoji="1" lang="en-US" altLang="zh-CN" sz="1400" dirty="0" smtClean="0">
              <a:latin typeface="宋体" panose="02010600030101010101" pitchFamily="2" charset="-122"/>
            </a:endParaRPr>
          </a:p>
          <a:p>
            <a:pPr>
              <a:defRPr/>
            </a:pPr>
            <a:r>
              <a:rPr kumimoji="1" lang="zh-CN" altLang="en-US" dirty="0" smtClean="0">
                <a:latin typeface="宋体" panose="02010600030101010101" pitchFamily="2" charset="-122"/>
              </a:rPr>
              <a:t>促红细胞生成素（</a:t>
            </a:r>
            <a:r>
              <a:rPr kumimoji="1" lang="en-US" altLang="zh-CN" dirty="0" smtClean="0">
                <a:latin typeface="宋体" panose="02010600030101010101" pitchFamily="2" charset="-122"/>
              </a:rPr>
              <a:t>EPO</a:t>
            </a:r>
            <a:r>
              <a:rPr kumimoji="1" lang="zh-CN" altLang="en-US" dirty="0" smtClean="0">
                <a:latin typeface="宋体" panose="02010600030101010101" pitchFamily="2" charset="-122"/>
              </a:rPr>
              <a:t>）、粒细胞集落刺激因子（</a:t>
            </a:r>
            <a:r>
              <a:rPr kumimoji="1" lang="en-US" altLang="zh-CN" dirty="0" smtClean="0">
                <a:latin typeface="宋体" panose="02010600030101010101" pitchFamily="2" charset="-122"/>
              </a:rPr>
              <a:t>G-CSF)</a:t>
            </a:r>
            <a:r>
              <a:rPr kumimoji="1" lang="zh-CN" altLang="en-US" dirty="0" smtClean="0">
                <a:latin typeface="宋体" panose="02010600030101010101" pitchFamily="2" charset="-122"/>
              </a:rPr>
              <a:t>、人生长激素、表皮生长因子、肿瘤坏死因子、</a:t>
            </a:r>
            <a:r>
              <a:rPr kumimoji="1" lang="en-US" altLang="zh-CN" dirty="0" smtClean="0">
                <a:latin typeface="宋体" panose="02010600030101010101" pitchFamily="2" charset="-122"/>
              </a:rPr>
              <a:t>a-</a:t>
            </a:r>
            <a:r>
              <a:rPr kumimoji="1" lang="zh-CN" altLang="en-US" dirty="0" smtClean="0">
                <a:latin typeface="宋体" panose="02010600030101010101" pitchFamily="2" charset="-122"/>
              </a:rPr>
              <a:t>干扰素、纤维素酶、抗血友病因子、尿激酶原、白细胞介素</a:t>
            </a:r>
            <a:r>
              <a:rPr kumimoji="1" lang="en-US" altLang="zh-CN" dirty="0" smtClean="0">
                <a:latin typeface="宋体" panose="02010600030101010101" pitchFamily="2" charset="-122"/>
              </a:rPr>
              <a:t>-2</a:t>
            </a:r>
            <a:r>
              <a:rPr kumimoji="1" lang="zh-CN" altLang="en-US" dirty="0" smtClean="0">
                <a:latin typeface="宋体" panose="02010600030101010101" pitchFamily="2" charset="-122"/>
              </a:rPr>
              <a:t>、、乙肝疫苗等等</a:t>
            </a:r>
            <a:endParaRPr kumimoji="1" lang="en-US" altLang="zh-CN" dirty="0" smtClean="0">
              <a:latin typeface="宋体" panose="02010600030101010101" pitchFamily="2" charset="-122"/>
            </a:endParaRPr>
          </a:p>
          <a:p>
            <a:pPr eaLnBrk="1" hangingPunct="1">
              <a:defRPr/>
            </a:pPr>
            <a:endParaRPr lang="zh-CN" altLang="en-US" dirty="0" smtClean="0"/>
          </a:p>
          <a:p>
            <a:pPr eaLnBrk="1" hangingPunct="1">
              <a:defRPr/>
            </a:pPr>
            <a:r>
              <a:rPr lang="en-US" altLang="zh-CN" dirty="0" smtClean="0"/>
              <a:t>1 Amgen</a:t>
            </a:r>
            <a:r>
              <a:rPr lang="zh-CN" altLang="en-US" dirty="0" smtClean="0"/>
              <a:t>安进</a:t>
            </a:r>
            <a:br>
              <a:rPr lang="zh-CN" altLang="en-US" dirty="0" smtClean="0"/>
            </a:br>
            <a:r>
              <a:rPr lang="zh-CN" altLang="en-US" dirty="0" smtClean="0"/>
              <a:t>总部所在地：千橡，加州，美国</a:t>
            </a:r>
            <a:br>
              <a:rPr lang="zh-CN" altLang="en-US" dirty="0" smtClean="0"/>
            </a:br>
            <a:r>
              <a:rPr lang="zh-CN" altLang="en-US" dirty="0" smtClean="0"/>
              <a:t>股价（或估值）：</a:t>
            </a:r>
            <a:r>
              <a:rPr lang="en-US" altLang="zh-CN" dirty="0" smtClean="0"/>
              <a:t>$554</a:t>
            </a:r>
            <a:r>
              <a:rPr lang="zh-CN" altLang="en-US" dirty="0" smtClean="0"/>
              <a:t>亿</a:t>
            </a:r>
            <a:br>
              <a:rPr lang="zh-CN" altLang="en-US" dirty="0" smtClean="0"/>
            </a:br>
            <a:r>
              <a:rPr lang="zh-CN" altLang="en-US" dirty="0" smtClean="0"/>
              <a:t>雇员数：</a:t>
            </a:r>
            <a:r>
              <a:rPr lang="en-US" altLang="zh-CN" dirty="0" smtClean="0"/>
              <a:t>17,500</a:t>
            </a:r>
            <a:br>
              <a:rPr lang="en-US" altLang="zh-CN" dirty="0" smtClean="0"/>
            </a:br>
            <a:r>
              <a:rPr lang="zh-CN" altLang="en-US" dirty="0" smtClean="0"/>
              <a:t>公司性质：公共（纳斯达克）</a:t>
            </a:r>
            <a:br>
              <a:rPr lang="zh-CN" altLang="en-US" dirty="0" smtClean="0"/>
            </a:br>
            <a:r>
              <a:rPr lang="zh-CN" altLang="en-US" dirty="0" smtClean="0"/>
              <a:t>业务领域：生物制药</a:t>
            </a:r>
            <a:br>
              <a:rPr lang="zh-CN" altLang="en-US" dirty="0" smtClean="0"/>
            </a:br>
            <a:r>
              <a:rPr lang="zh-CN" altLang="en-US" dirty="0" smtClean="0"/>
              <a:t>简介：</a:t>
            </a:r>
            <a:r>
              <a:rPr lang="en-US" altLang="zh-CN" dirty="0" smtClean="0"/>
              <a:t>Amgen</a:t>
            </a:r>
            <a:r>
              <a:rPr lang="zh-CN" altLang="en-US" dirty="0" smtClean="0"/>
              <a:t>创立于</a:t>
            </a:r>
            <a:r>
              <a:rPr lang="en-US" altLang="zh-CN" dirty="0" smtClean="0"/>
              <a:t>1980</a:t>
            </a:r>
            <a:r>
              <a:rPr lang="zh-CN" altLang="en-US" dirty="0" smtClean="0"/>
              <a:t>年，是世界上最早也是目前最大的生物制药企业之一，当之无愧的行业先行者。 </a:t>
            </a:r>
            <a:r>
              <a:rPr lang="en-US" altLang="zh-CN" dirty="0" smtClean="0"/>
              <a:t>20</a:t>
            </a:r>
            <a:r>
              <a:rPr lang="zh-CN" altLang="en-US" dirty="0" smtClean="0"/>
              <a:t>世纪后</a:t>
            </a:r>
            <a:r>
              <a:rPr lang="en-US" altLang="zh-CN" dirty="0" smtClean="0"/>
              <a:t>10</a:t>
            </a:r>
            <a:r>
              <a:rPr lang="zh-CN" altLang="en-US" dirty="0" smtClean="0"/>
              <a:t>年是生物技术飞速发展的</a:t>
            </a:r>
            <a:r>
              <a:rPr lang="en-US" altLang="zh-CN" dirty="0" smtClean="0"/>
              <a:t>10</a:t>
            </a:r>
            <a:r>
              <a:rPr lang="zh-CN" altLang="en-US" dirty="0" smtClean="0"/>
              <a:t>年，也是安进公司快速成长的</a:t>
            </a:r>
            <a:r>
              <a:rPr lang="en-US" altLang="zh-CN" dirty="0" smtClean="0"/>
              <a:t>10</a:t>
            </a:r>
            <a:r>
              <a:rPr lang="zh-CN" altLang="en-US" dirty="0" smtClean="0"/>
              <a:t>年。</a:t>
            </a:r>
            <a:r>
              <a:rPr lang="en-US" altLang="zh-CN" dirty="0" smtClean="0"/>
              <a:t>1989</a:t>
            </a:r>
            <a:r>
              <a:rPr lang="zh-CN" altLang="en-US" dirty="0" smtClean="0"/>
              <a:t>年</a:t>
            </a:r>
            <a:r>
              <a:rPr lang="en-US" altLang="zh-CN" dirty="0" smtClean="0"/>
              <a:t>6</a:t>
            </a:r>
            <a:r>
              <a:rPr lang="zh-CN" altLang="en-US" dirty="0" smtClean="0"/>
              <a:t>月安进公司的第一个产品重组人红细胞生成素</a:t>
            </a:r>
            <a:r>
              <a:rPr lang="en-US" altLang="zh-CN" dirty="0" smtClean="0"/>
              <a:t>(erythropoietin</a:t>
            </a:r>
            <a:r>
              <a:rPr lang="zh-CN" altLang="en-US" dirty="0" smtClean="0"/>
              <a:t>，简称</a:t>
            </a:r>
            <a:r>
              <a:rPr lang="en-US" altLang="zh-CN" dirty="0" smtClean="0"/>
              <a:t>EPO)</a:t>
            </a:r>
            <a:r>
              <a:rPr lang="zh-CN" altLang="en-US" dirty="0" smtClean="0"/>
              <a:t>获得美国</a:t>
            </a:r>
            <a:r>
              <a:rPr lang="en-US" altLang="zh-CN" dirty="0" smtClean="0"/>
              <a:t>FDA</a:t>
            </a:r>
            <a:r>
              <a:rPr lang="zh-CN" altLang="en-US" dirty="0" smtClean="0"/>
              <a:t>批准，用于治疗慢性肾功能衰竭引起的贫血和</a:t>
            </a:r>
            <a:r>
              <a:rPr lang="en-US" altLang="zh-CN" dirty="0" smtClean="0"/>
              <a:t>HIV</a:t>
            </a:r>
            <a:r>
              <a:rPr lang="zh-CN" altLang="en-US" dirty="0" smtClean="0"/>
              <a:t>感染治疗的贫血．</a:t>
            </a:r>
            <a:r>
              <a:rPr lang="en-US" altLang="zh-CN" dirty="0" smtClean="0"/>
              <a:t>1991</a:t>
            </a:r>
            <a:r>
              <a:rPr lang="zh-CN" altLang="en-US" dirty="0" smtClean="0"/>
              <a:t>年</a:t>
            </a:r>
            <a:r>
              <a:rPr lang="en-US" altLang="zh-CN" dirty="0" smtClean="0"/>
              <a:t>2</a:t>
            </a:r>
            <a:r>
              <a:rPr lang="zh-CN" altLang="en-US" dirty="0" smtClean="0"/>
              <a:t>月公司第二个产品重组粒细胞集落刺激因子</a:t>
            </a:r>
            <a:r>
              <a:rPr lang="en-US" altLang="zh-CN" dirty="0" smtClean="0"/>
              <a:t>(filgrastim</a:t>
            </a:r>
            <a:r>
              <a:rPr lang="zh-CN" altLang="en-US" dirty="0" smtClean="0"/>
              <a:t>，</a:t>
            </a:r>
            <a:r>
              <a:rPr lang="en-US" altLang="zh-CN" dirty="0" smtClean="0"/>
              <a:t>G-CSF)</a:t>
            </a:r>
            <a:r>
              <a:rPr lang="zh-CN" altLang="en-US" dirty="0" smtClean="0"/>
              <a:t>获得美国</a:t>
            </a:r>
            <a:r>
              <a:rPr lang="en-US" altLang="zh-CN" dirty="0" smtClean="0"/>
              <a:t>FDA</a:t>
            </a:r>
            <a:r>
              <a:rPr lang="zh-CN" altLang="en-US" dirty="0" smtClean="0"/>
              <a:t>批准，其适应证为肿瘤化疗引起的嗜中性白细胞减少症。安进公司的这两个全球商业化最为成功的生物技术药物</a:t>
            </a:r>
            <a:r>
              <a:rPr lang="en-US" altLang="zh-CN" dirty="0" smtClean="0"/>
              <a:t>EPO(</a:t>
            </a:r>
            <a:r>
              <a:rPr lang="zh-CN" altLang="en-US" dirty="0" smtClean="0"/>
              <a:t>商品名</a:t>
            </a:r>
            <a:r>
              <a:rPr lang="en-US" altLang="zh-CN" dirty="0" smtClean="0"/>
              <a:t>EPOGEN)</a:t>
            </a:r>
            <a:r>
              <a:rPr lang="zh-CN" altLang="en-US" dirty="0" smtClean="0"/>
              <a:t>和</a:t>
            </a:r>
            <a:r>
              <a:rPr lang="en-US" altLang="zh-CN" dirty="0" smtClean="0"/>
              <a:t>G-CSF(</a:t>
            </a:r>
            <a:r>
              <a:rPr lang="zh-CN" altLang="en-US" dirty="0" smtClean="0"/>
              <a:t>商品名</a:t>
            </a:r>
            <a:r>
              <a:rPr lang="en-US" altLang="zh-CN" dirty="0" smtClean="0"/>
              <a:t>NEUPOGEN)</a:t>
            </a:r>
            <a:r>
              <a:rPr lang="zh-CN" altLang="en-US" dirty="0" smtClean="0"/>
              <a:t>，不仅造福了无数血液透析患者和癌症化疗患者，也为公司带来了巨额的利润，公司也据此迅速发展壮大。 </a:t>
            </a:r>
            <a:endParaRPr lang="zh-CN" alt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9AB0B4C3-3AEC-44B9-BEBD-4BA5BF2652FC}" type="slidenum">
              <a:rPr lang="en-US" altLang="zh-CN"/>
            </a:fld>
            <a:endParaRPr lang="en-US" altLang="zh-CN"/>
          </a:p>
        </p:txBody>
      </p:sp>
      <p:sp>
        <p:nvSpPr>
          <p:cNvPr id="140291" name="Rectangle 2"/>
          <p:cNvSpPr>
            <a:spLocks noGrp="1" noRot="1" noChangeAspect="1" noTextEdit="1"/>
          </p:cNvSpPr>
          <p:nvPr>
            <p:ph type="sldImg"/>
          </p:nvPr>
        </p:nvSpPr>
        <p:spPr/>
      </p:sp>
      <p:sp>
        <p:nvSpPr>
          <p:cNvPr id="140292" name="Rectangle 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110000"/>
              </a:lnSpc>
              <a:spcBef>
                <a:spcPct val="20000"/>
              </a:spcBef>
            </a:pPr>
            <a:r>
              <a:rPr lang="en-US" altLang="zh-CN" b="1" smtClean="0"/>
              <a:t>20</a:t>
            </a:r>
            <a:r>
              <a:rPr lang="zh-CN" altLang="en-US" b="1" smtClean="0"/>
              <a:t>世纪后叶分子生物学的突破性成就，使生命科学在自然科学中的位置起了革命性的变化，现已聚集起更大的力量，酝酿着更大的突破。生命科学的发展和进步也向数学、物理学、化学、信息、材料及许多工程科学提出了很多新问题、新思路和新挑战，带动了其他学科的发展和提高，</a:t>
            </a:r>
            <a:r>
              <a:rPr lang="zh-CN" altLang="en-US" b="1" smtClean="0">
                <a:solidFill>
                  <a:srgbClr val="FF0000"/>
                </a:solidFill>
              </a:rPr>
              <a:t>生命科学将成为</a:t>
            </a:r>
            <a:r>
              <a:rPr lang="en-US" altLang="zh-CN" b="1" smtClean="0">
                <a:solidFill>
                  <a:srgbClr val="FF0000"/>
                </a:solidFill>
              </a:rPr>
              <a:t>21</a:t>
            </a:r>
            <a:r>
              <a:rPr lang="zh-CN" altLang="en-US" b="1" smtClean="0">
                <a:solidFill>
                  <a:srgbClr val="FF0000"/>
                </a:solidFill>
              </a:rPr>
              <a:t>世纪的带头学科。</a:t>
            </a:r>
            <a:endParaRPr lang="zh-CN" altLang="en-US" b="1" smtClean="0">
              <a:solidFill>
                <a:srgbClr val="FF0000"/>
              </a:solidFill>
            </a:endParaRPr>
          </a:p>
          <a:p>
            <a:pPr eaLnBrk="1" hangingPunct="1">
              <a:lnSpc>
                <a:spcPct val="110000"/>
              </a:lnSpc>
              <a:spcBef>
                <a:spcPct val="20000"/>
              </a:spcBef>
            </a:pPr>
            <a:r>
              <a:rPr lang="en-US" altLang="zh-CN" b="1" smtClean="0"/>
              <a:t>20</a:t>
            </a:r>
            <a:r>
              <a:rPr lang="zh-CN" altLang="en-US" b="1" smtClean="0"/>
              <a:t>世纪后叶分子生物学的突破性成就，使生命科学在自然科学中的位置起了革命性的变化，现已聚集起更大的力量，酝酿着更大的突破。生命科学的发展和进步也向数学、物理学、化学、信息、材料及许多工程科学提出了很多新问题、新思路和新挑战，带动了其他学科的发展和提高，</a:t>
            </a:r>
            <a:r>
              <a:rPr lang="zh-CN" altLang="en-US" b="1" smtClean="0">
                <a:solidFill>
                  <a:srgbClr val="FF0000"/>
                </a:solidFill>
              </a:rPr>
              <a:t>生命科学将成为</a:t>
            </a:r>
            <a:r>
              <a:rPr lang="en-US" altLang="zh-CN" b="1" smtClean="0">
                <a:solidFill>
                  <a:srgbClr val="FF0000"/>
                </a:solidFill>
              </a:rPr>
              <a:t>21</a:t>
            </a:r>
            <a:r>
              <a:rPr lang="zh-CN" altLang="en-US" b="1" smtClean="0">
                <a:solidFill>
                  <a:srgbClr val="FF0000"/>
                </a:solidFill>
              </a:rPr>
              <a:t>世纪的带头学科。</a:t>
            </a:r>
            <a:endParaRPr lang="zh-CN" altLang="en-US" b="1" smtClean="0">
              <a:solidFill>
                <a:srgbClr val="FF0000"/>
              </a:solidFill>
            </a:endParaRPr>
          </a:p>
          <a:p>
            <a:pPr eaLnBrk="1" hangingPunct="1"/>
            <a:endParaRPr lang="en-US" altLang="zh-CN"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smtClean="0">
                <a:latin typeface="Arial" panose="020B0604020202020204" pitchFamily="34" charset="0"/>
              </a:rPr>
              <a:t>帮助学生巩固有关分子生物学实验的基本理论，掌握分子生物学基本实验方法和技能。</a:t>
            </a:r>
            <a:endParaRPr lang="zh-CN" altLang="en-US" dirty="0" smtClean="0">
              <a:latin typeface="Arial" panose="020B0604020202020204" pitchFamily="34" charset="0"/>
            </a:endParaRPr>
          </a:p>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注：①实验后第二天挑单菌落培养，第三天离心收集菌体。②实验后第二天看结果，将平板封口后置4℃冰箱。③实验前一天下午接种。</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p:sp>
      <p:sp>
        <p:nvSpPr>
          <p:cNvPr id="141315" name="文本占位符 2"/>
          <p:cNvSpPr>
            <a:spLocks noGrp="1"/>
          </p:cNvSpPr>
          <p:nvPr>
            <p:ph type="body" idx="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宋体" panose="02010600030101010101" pitchFamily="2" charset="-122"/>
                <a:sym typeface="+mn-ea"/>
              </a:rPr>
              <a:t>感觉</a:t>
            </a:r>
            <a:r>
              <a:rPr lang="en-US" altLang="zh-CN" smtClean="0">
                <a:latin typeface="宋体" panose="02010600030101010101" pitchFamily="2" charset="-122"/>
                <a:sym typeface="+mn-ea"/>
              </a:rPr>
              <a:t>:</a:t>
            </a:r>
            <a:r>
              <a:rPr lang="zh-CN" altLang="en-US" smtClean="0">
                <a:latin typeface="宋体" panose="02010600030101010101" pitchFamily="2" charset="-122"/>
                <a:sym typeface="+mn-ea"/>
              </a:rPr>
              <a:t>神秘，神妙，神圣 </a:t>
            </a:r>
            <a:endParaRPr lang="zh-CN" altLang="en-US" smtClean="0">
              <a:latin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smtClean="0">
                <a:sym typeface="+mn-ea"/>
              </a:rPr>
              <a:t>预先熟悉操作技术，没有把握请教他人（以免影响他人和自己的工作）</a:t>
            </a:r>
            <a:endParaRPr lang="zh-CN" altLang="en-US" smtClean="0">
              <a:latin typeface="Arial" panose="020B0604020202020204" pitchFamily="34" charset="0"/>
            </a:endParaRPr>
          </a:p>
          <a:p>
            <a:endParaRPr lang="zh-CN" altLang="en-US" smtClean="0">
              <a:latin typeface="Arial" panose="020B0604020202020204" pitchFamily="34" charset="0"/>
            </a:endParaRPr>
          </a:p>
          <a:p>
            <a:endParaRPr lang="zh-CN" altLang="en-US" smtClean="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smtClean="0">
                <a:latin typeface="宋体" panose="02010600030101010101" pitchFamily="2" charset="-122"/>
                <a:sym typeface="+mn-ea"/>
              </a:rPr>
              <a:t>按要求选定小组清扫卫生</a:t>
            </a:r>
            <a:endParaRPr lang="zh-CN" altLang="en-US" smtClean="0">
              <a:latin typeface="宋体" panose="02010600030101010101" pitchFamily="2" charset="-122"/>
            </a:endParaRPr>
          </a:p>
          <a:p>
            <a:endParaRPr lang="zh-CN" altLang="en-US" smtClean="0">
              <a:latin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b="1" kern="0" dirty="0">
                <a:solidFill>
                  <a:schemeClr val="tx2"/>
                </a:solidFill>
                <a:latin typeface="Times New Roman" panose="02020603050405020304" pitchFamily="18" charset="0"/>
                <a:ea typeface="微软雅黑" panose="020B0503020204020204" pitchFamily="34" charset="-122"/>
                <a:sym typeface="+mn-ea"/>
              </a:rPr>
              <a:t>，以免吸入或误食污染物</a:t>
            </a:r>
            <a:endParaRPr lang="zh-CN" altLang="en-US" b="1" kern="0" dirty="0">
              <a:solidFill>
                <a:schemeClr val="tx2"/>
              </a:solidFill>
              <a:latin typeface="Times New Roman" panose="02020603050405020304" pitchFamily="18" charset="0"/>
              <a:ea typeface="微软雅黑" panose="020B0503020204020204" pitchFamily="34" charset="-122"/>
            </a:endParaRPr>
          </a:p>
          <a:p>
            <a:endParaRPr lang="zh-CN" altLang="en-US" b="1" kern="0" dirty="0">
              <a:solidFill>
                <a:schemeClr val="tx2"/>
              </a:solidFill>
              <a:latin typeface="Times New Roman" panose="02020603050405020304" pitchFamily="18" charset="0"/>
              <a:ea typeface="微软雅黑" panose="020B0503020204020204" pitchFamily="34"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是否有实验失误、失败，重做，动手能力，完成速度等。</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p:sp>
      <p:sp>
        <p:nvSpPr>
          <p:cNvPr id="106499" name="备注占位符 2"/>
          <p:cNvSpPr>
            <a:spLocks noGrp="1"/>
          </p:cNvSpPr>
          <p:nvPr>
            <p:ph type="body" idx="1"/>
          </p:nvPr>
        </p:nvSpPr>
        <p:spPr/>
        <p:txBody>
          <a:bodyPr/>
          <a:lstStyle/>
          <a:p>
            <a:pPr marL="342900" indent="-342900">
              <a:lnSpc>
                <a:spcPct val="140000"/>
              </a:lnSpc>
              <a:spcBef>
                <a:spcPct val="20000"/>
              </a:spcBef>
              <a:buFontTx/>
              <a:buChar char="•"/>
              <a:defRPr/>
            </a:pPr>
            <a:r>
              <a:rPr lang="zh-CN" altLang="en-US" dirty="0" smtClean="0"/>
              <a:t>学习态度和习惯严禁在实验室吸烟、饮食，以免吸入或误食污染物</a:t>
            </a:r>
            <a:endParaRPr lang="zh-CN" altLang="en-US" dirty="0" smtClean="0"/>
          </a:p>
          <a:p>
            <a:pPr marL="342900" indent="-342900">
              <a:lnSpc>
                <a:spcPct val="140000"/>
              </a:lnSpc>
              <a:spcBef>
                <a:spcPct val="20000"/>
              </a:spcBef>
              <a:buFontTx/>
              <a:buChar char="•"/>
              <a:defRPr/>
            </a:pPr>
            <a:r>
              <a:rPr lang="zh-CN" altLang="en-US" dirty="0" smtClean="0"/>
              <a:t>不得大声喧哗</a:t>
            </a:r>
            <a:endParaRPr lang="zh-CN" altLang="en-US" dirty="0" smtClean="0"/>
          </a:p>
          <a:p>
            <a:pPr marL="342900" indent="-342900">
              <a:lnSpc>
                <a:spcPct val="140000"/>
              </a:lnSpc>
              <a:spcBef>
                <a:spcPct val="20000"/>
              </a:spcBef>
              <a:buFontTx/>
              <a:buChar char="•"/>
              <a:defRPr/>
            </a:pPr>
            <a:r>
              <a:rPr lang="zh-CN" altLang="en-US" dirty="0" smtClean="0"/>
              <a:t>无特殊情况不得离开座位</a:t>
            </a:r>
            <a:endParaRPr lang="zh-CN" altLang="en-US" dirty="0" smtClean="0"/>
          </a:p>
          <a:p>
            <a:pPr marL="342900" indent="-342900">
              <a:lnSpc>
                <a:spcPct val="140000"/>
              </a:lnSpc>
              <a:spcBef>
                <a:spcPct val="20000"/>
              </a:spcBef>
              <a:buFontTx/>
              <a:buChar char="•"/>
              <a:defRPr/>
            </a:pPr>
            <a:r>
              <a:rPr lang="zh-CN" altLang="en-US" dirty="0" smtClean="0"/>
              <a:t>实验台面保持整洁</a:t>
            </a:r>
            <a:endParaRPr lang="zh-CN" altLang="en-US" dirty="0" smtClean="0"/>
          </a:p>
          <a:p>
            <a:pPr>
              <a:defRPr/>
            </a:pPr>
            <a:endParaRPr lang="zh-CN" altLang="en-US" dirty="0" smtClean="0"/>
          </a:p>
        </p:txBody>
      </p:sp>
      <p:sp>
        <p:nvSpPr>
          <p:cNvPr id="14336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2A8DE9F5-323B-4A96-BDFB-8E2DE1B2F0D6}" type="slidenum">
              <a:rPr lang="en-US" altLang="zh-CN"/>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a:bodyPr>
          <a:lstStyle/>
          <a:p>
            <a:pPr>
              <a:defRPr/>
            </a:pPr>
            <a:r>
              <a:rPr lang="zh-CN" altLang="en-US" b="1" dirty="0">
                <a:latin typeface="黑体" panose="02010609060101010101" charset="-122"/>
                <a:ea typeface="黑体" panose="02010609060101010101" charset="-122"/>
              </a:rPr>
              <a:t>生命通过繁殖而延续，</a:t>
            </a:r>
            <a:r>
              <a:rPr lang="en-US" altLang="zh-CN" b="1" dirty="0">
                <a:latin typeface="黑体" panose="02010609060101010101" charset="-122"/>
                <a:ea typeface="黑体" panose="02010609060101010101" charset="-122"/>
              </a:rPr>
              <a:t>DNA</a:t>
            </a:r>
            <a:r>
              <a:rPr lang="zh-CN" altLang="en-US" b="1" dirty="0">
                <a:latin typeface="黑体" panose="02010609060101010101" charset="-122"/>
                <a:ea typeface="黑体" panose="02010609060101010101" charset="-122"/>
              </a:rPr>
              <a:t>是生物遗传的基本物质。</a:t>
            </a:r>
            <a:endParaRPr lang="zh-CN" altLang="en-US" sz="1050" b="1" dirty="0">
              <a:latin typeface="黑体" panose="02010609060101010101" charset="-122"/>
              <a:ea typeface="黑体" panose="02010609060101010101" charset="-122"/>
            </a:endParaRPr>
          </a:p>
          <a:p>
            <a:pPr>
              <a:defRPr/>
            </a:pPr>
            <a:endParaRPr lang="zh-CN" altLang="en-US" dirty="0"/>
          </a:p>
        </p:txBody>
      </p:sp>
      <p:sp>
        <p:nvSpPr>
          <p:cNvPr id="12595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2EBA595-F4BF-4265-932A-E6F585D74F6B}" type="slidenum">
              <a:rPr lang="en-US" altLang="zh-CN"/>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p:sp>
      <p:sp>
        <p:nvSpPr>
          <p:cNvPr id="92163" name="备注占位符 2"/>
          <p:cNvSpPr>
            <a:spLocks noGrp="1"/>
          </p:cNvSpPr>
          <p:nvPr>
            <p:ph type="body" idx="1"/>
          </p:nvPr>
        </p:nvSpPr>
        <p:spPr/>
        <p:txBody>
          <a:bodyPr/>
          <a:lstStyle/>
          <a:p>
            <a:pPr marL="533400" indent="-533400">
              <a:spcBef>
                <a:spcPct val="20000"/>
              </a:spcBef>
              <a:defRPr/>
            </a:pPr>
            <a:r>
              <a:rPr lang="zh-CN" altLang="en-US" dirty="0" smtClean="0"/>
              <a:t>如狗，小白兔，老鼠 ，耗子，应为犬，家兔，小白鼠</a:t>
            </a:r>
            <a:endParaRPr lang="en-US" altLang="zh-CN" sz="1600" dirty="0" smtClean="0"/>
          </a:p>
          <a:p>
            <a:pPr>
              <a:defRPr/>
            </a:pPr>
            <a:endParaRPr lang="zh-CN" altLang="en-US" dirty="0" smtClean="0"/>
          </a:p>
        </p:txBody>
      </p:sp>
      <p:sp>
        <p:nvSpPr>
          <p:cNvPr id="14234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BA78214-37BD-40D2-9FBD-B2F57BCCE67B}" type="slidenum">
              <a:rPr lang="en-US" altLang="zh-CN"/>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a:bodyPr>
          <a:lstStyle/>
          <a:p>
            <a:pPr>
              <a:defRPr/>
            </a:pPr>
            <a:r>
              <a:rPr lang="zh-CN" altLang="en-US" b="1" dirty="0">
                <a:latin typeface="黑体" panose="02010609060101010101" charset="-122"/>
                <a:ea typeface="黑体" panose="02010609060101010101" charset="-122"/>
              </a:rPr>
              <a:t>生命通过繁殖而延续，</a:t>
            </a:r>
            <a:r>
              <a:rPr lang="en-US" altLang="zh-CN" b="1" dirty="0">
                <a:latin typeface="黑体" panose="02010609060101010101" charset="-122"/>
                <a:ea typeface="黑体" panose="02010609060101010101" charset="-122"/>
              </a:rPr>
              <a:t>DNA</a:t>
            </a:r>
            <a:r>
              <a:rPr lang="zh-CN" altLang="en-US" b="1" dirty="0">
                <a:latin typeface="黑体" panose="02010609060101010101" charset="-122"/>
                <a:ea typeface="黑体" panose="02010609060101010101" charset="-122"/>
              </a:rPr>
              <a:t>是生物遗传的基本物质。</a:t>
            </a:r>
            <a:endParaRPr lang="zh-CN" altLang="en-US" sz="1050" b="1" dirty="0">
              <a:latin typeface="黑体" panose="02010609060101010101" charset="-122"/>
              <a:ea typeface="黑体" panose="02010609060101010101" charset="-122"/>
            </a:endParaRPr>
          </a:p>
          <a:p>
            <a:pPr>
              <a:defRPr/>
            </a:pPr>
            <a:endParaRPr lang="zh-CN" altLang="en-US" dirty="0"/>
          </a:p>
        </p:txBody>
      </p:sp>
      <p:sp>
        <p:nvSpPr>
          <p:cNvPr id="126980"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DC03D94-E73D-42C8-8419-7BF29DF19299}" type="slidenum">
              <a:rPr lang="en-US" altLang="zh-CN"/>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a:bodyPr>
          <a:lstStyle/>
          <a:p>
            <a:pPr marL="381000" indent="-381000">
              <a:lnSpc>
                <a:spcPct val="110000"/>
              </a:lnSpc>
              <a:spcBef>
                <a:spcPct val="10000"/>
              </a:spcBef>
              <a:buClr>
                <a:schemeClr val="tx1"/>
              </a:buClr>
              <a:buFont typeface="Wingdings" panose="05000000000000000000" pitchFamily="2" charset="2"/>
              <a:buChar char="Ø"/>
              <a:defRPr/>
            </a:pPr>
            <a:r>
              <a:rPr lang="en-US" altLang="zh-CN" b="1" dirty="0">
                <a:latin typeface="黑体" panose="02010609060101010101" charset="-122"/>
                <a:ea typeface="黑体" panose="02010609060101010101" charset="-122"/>
              </a:rPr>
              <a:t>1966</a:t>
            </a:r>
            <a:r>
              <a:rPr lang="zh-CN" altLang="en-US" b="1" dirty="0">
                <a:latin typeface="黑体" panose="02010609060101010101" charset="-122"/>
                <a:ea typeface="黑体" panose="02010609060101010101" charset="-122"/>
              </a:rPr>
              <a:t>年，</a:t>
            </a:r>
            <a:r>
              <a:rPr lang="en-US" altLang="zh-CN" b="1" dirty="0">
                <a:latin typeface="黑体" panose="02010609060101010101" charset="-122"/>
                <a:ea typeface="黑体" panose="02010609060101010101" charset="-122"/>
              </a:rPr>
              <a:t>Nirenberg</a:t>
            </a:r>
            <a:r>
              <a:rPr lang="zh-CN" altLang="en-US" b="1" dirty="0">
                <a:latin typeface="黑体" panose="02010609060101010101" charset="-122"/>
                <a:ea typeface="黑体" panose="02010609060101010101" charset="-122"/>
              </a:rPr>
              <a:t>和</a:t>
            </a:r>
            <a:r>
              <a:rPr lang="en-US" altLang="zh-CN" b="1" dirty="0">
                <a:latin typeface="黑体" panose="02010609060101010101" charset="-122"/>
                <a:ea typeface="黑体" panose="02010609060101010101" charset="-122"/>
              </a:rPr>
              <a:t>Khorana       </a:t>
            </a:r>
            <a:r>
              <a:rPr lang="zh-CN" altLang="en-US" b="1" dirty="0">
                <a:latin typeface="黑体" panose="02010609060101010101" charset="-122"/>
                <a:ea typeface="黑体" panose="02010609060101010101" charset="-122"/>
              </a:rPr>
              <a:t>全部遗传密码字典           </a:t>
            </a:r>
            <a:r>
              <a:rPr lang="en-US" altLang="zh-CN" b="1" dirty="0">
                <a:latin typeface="黑体" panose="02010609060101010101" charset="-122"/>
                <a:ea typeface="黑体" panose="02010609060101010101" charset="-122"/>
              </a:rPr>
              <a:t>64</a:t>
            </a:r>
            <a:r>
              <a:rPr lang="zh-CN" altLang="en-US" b="1" dirty="0">
                <a:latin typeface="黑体" panose="02010609060101010101" charset="-122"/>
                <a:ea typeface="黑体" panose="02010609060101010101" charset="-122"/>
              </a:rPr>
              <a:t>个密码子                 </a:t>
            </a:r>
            <a:r>
              <a:rPr lang="en-US" altLang="zh-CN" b="1" dirty="0">
                <a:latin typeface="黑体" panose="02010609060101010101" charset="-122"/>
                <a:ea typeface="黑体" panose="02010609060101010101" charset="-122"/>
              </a:rPr>
              <a:t>61</a:t>
            </a:r>
            <a:r>
              <a:rPr lang="zh-CN" altLang="en-US" b="1" dirty="0">
                <a:latin typeface="黑体" panose="02010609060101010101" charset="-122"/>
                <a:ea typeface="黑体" panose="02010609060101010101" charset="-122"/>
              </a:rPr>
              <a:t>个负责</a:t>
            </a:r>
            <a:r>
              <a:rPr lang="en-US" altLang="zh-CN" b="1" dirty="0">
                <a:latin typeface="黑体" panose="02010609060101010101" charset="-122"/>
                <a:ea typeface="黑体" panose="02010609060101010101" charset="-122"/>
              </a:rPr>
              <a:t>20</a:t>
            </a:r>
            <a:r>
              <a:rPr lang="zh-CN" altLang="en-US" b="1" dirty="0">
                <a:latin typeface="黑体" panose="02010609060101010101" charset="-122"/>
                <a:ea typeface="黑体" panose="02010609060101010101" charset="-122"/>
              </a:rPr>
              <a:t>种氨基酸翻译，     </a:t>
            </a:r>
            <a:r>
              <a:rPr lang="en-US" altLang="zh-CN" b="1" dirty="0">
                <a:latin typeface="黑体" panose="02010609060101010101" charset="-122"/>
                <a:ea typeface="黑体" panose="02010609060101010101" charset="-122"/>
              </a:rPr>
              <a:t>3</a:t>
            </a:r>
            <a:r>
              <a:rPr lang="zh-CN" altLang="en-US" b="1" dirty="0">
                <a:latin typeface="黑体" panose="02010609060101010101" charset="-122"/>
                <a:ea typeface="黑体" panose="02010609060101010101" charset="-122"/>
              </a:rPr>
              <a:t>个无义密码子</a:t>
            </a:r>
            <a:endParaRPr lang="zh-CN" altLang="en-US" b="1" dirty="0">
              <a:latin typeface="黑体" panose="02010609060101010101" charset="-122"/>
              <a:ea typeface="黑体" panose="02010609060101010101" charset="-122"/>
            </a:endParaRPr>
          </a:p>
          <a:p>
            <a:pPr marL="381000" indent="-381000">
              <a:lnSpc>
                <a:spcPct val="110000"/>
              </a:lnSpc>
              <a:spcBef>
                <a:spcPct val="10000"/>
              </a:spcBef>
              <a:buClr>
                <a:schemeClr val="tx1"/>
              </a:buClr>
              <a:buFont typeface="Wingdings" panose="05000000000000000000" pitchFamily="2" charset="2"/>
              <a:buChar char="Ø"/>
              <a:defRPr/>
            </a:pPr>
            <a:r>
              <a:rPr lang="en-US" altLang="zh-CN" b="1" dirty="0">
                <a:latin typeface="黑体" panose="02010609060101010101" charset="-122"/>
                <a:ea typeface="黑体" panose="02010609060101010101" charset="-122"/>
              </a:rPr>
              <a:t>Nirenberg </a:t>
            </a:r>
            <a:r>
              <a:rPr lang="zh-CN" altLang="en-US" b="1" dirty="0">
                <a:latin typeface="黑体" panose="02010609060101010101" charset="-122"/>
                <a:ea typeface="黑体" panose="02010609060101010101" charset="-122"/>
              </a:rPr>
              <a:t>和 </a:t>
            </a:r>
            <a:r>
              <a:rPr lang="en-US" altLang="zh-CN" b="1" dirty="0">
                <a:latin typeface="黑体" panose="02010609060101010101" charset="-122"/>
                <a:ea typeface="黑体" panose="02010609060101010101" charset="-122"/>
              </a:rPr>
              <a:t>Khorana      1968</a:t>
            </a:r>
            <a:r>
              <a:rPr lang="zh-CN" altLang="en-US" b="1" dirty="0">
                <a:latin typeface="黑体" panose="02010609060101010101" charset="-122"/>
                <a:ea typeface="黑体" panose="02010609060101010101" charset="-122"/>
              </a:rPr>
              <a:t>年     诺贝尔奖</a:t>
            </a:r>
            <a:endParaRPr lang="zh-CN" altLang="en-US" b="1" dirty="0">
              <a:latin typeface="黑体" panose="02010609060101010101" charset="-122"/>
              <a:ea typeface="黑体" panose="02010609060101010101" charset="-122"/>
            </a:endParaRPr>
          </a:p>
          <a:p>
            <a:pPr>
              <a:defRPr/>
            </a:pPr>
            <a:endParaRPr lang="zh-CN" altLang="en-US" dirty="0"/>
          </a:p>
        </p:txBody>
      </p:sp>
      <p:sp>
        <p:nvSpPr>
          <p:cNvPr id="12800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26FD0A2-927E-4F49-867F-8C688B16AA9D}" type="slidenum">
              <a:rPr lang="en-US" altLang="zh-CN"/>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29026" name="Rectangle 7"/>
          <p:cNvSpPr txBox="1">
            <a:spLocks noGrp="1"/>
          </p:cNvSpPr>
          <p:nvPr/>
        </p:nvSpPr>
        <p:spPr bwMode="auto">
          <a:xfrm>
            <a:off x="3883025" y="8683625"/>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fld id="{28CF07FD-4853-4552-A8A6-A7B6B6A297C1}" type="slidenum">
              <a:rPr lang="en-US" altLang="zh-CN" sz="1200" b="1">
                <a:latin typeface="Times New Roman" panose="02020603050405020304" pitchFamily="18" charset="0"/>
              </a:rPr>
            </a:fld>
            <a:endParaRPr lang="en-US" altLang="zh-CN" sz="1200" b="1">
              <a:latin typeface="Times New Roman" panose="02020603050405020304" pitchFamily="18" charset="0"/>
            </a:endParaRPr>
          </a:p>
        </p:txBody>
      </p:sp>
      <p:sp>
        <p:nvSpPr>
          <p:cNvPr id="129027" name="Rectangle 2"/>
          <p:cNvSpPr>
            <a:spLocks noGrp="1" noRot="1" noChangeAspect="1" noTextEdit="1"/>
          </p:cNvSpPr>
          <p:nvPr>
            <p:ph type="sldImg"/>
          </p:nvPr>
        </p:nvSpPr>
        <p:spPr>
          <a:xfrm>
            <a:off x="1141413" y="684213"/>
            <a:ext cx="4572000" cy="3429000"/>
          </a:xfrm>
        </p:spPr>
      </p:sp>
      <p:sp>
        <p:nvSpPr>
          <p:cNvPr id="129028" name="Rectangle 3"/>
          <p:cNvSpPr>
            <a:spLocks noGrp="1"/>
          </p:cNvSpPr>
          <p:nvPr>
            <p:ph type="body" idx="1"/>
          </p:nvPr>
        </p:nvSpPr>
        <p:spPr>
          <a:xfrm>
            <a:off x="684213" y="4341813"/>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1970</a:t>
            </a:r>
            <a:r>
              <a:rPr lang="zh-CN" altLang="en-US" smtClean="0"/>
              <a:t>年</a:t>
            </a:r>
            <a:r>
              <a:rPr lang="en-US" altLang="zh-CN" smtClean="0"/>
              <a:t>Smith</a:t>
            </a:r>
            <a:r>
              <a:rPr lang="zh-CN" altLang="en-US" smtClean="0"/>
              <a:t>和</a:t>
            </a:r>
            <a:r>
              <a:rPr lang="en-US" altLang="zh-CN" smtClean="0"/>
              <a:t>Wilcox</a:t>
            </a:r>
            <a:r>
              <a:rPr lang="zh-CN" altLang="en-US" smtClean="0"/>
              <a:t>等人从流感嗜血杆菌中分离出特异切割</a:t>
            </a:r>
            <a:r>
              <a:rPr lang="en-US" altLang="zh-CN" smtClean="0"/>
              <a:t>DNA</a:t>
            </a:r>
            <a:r>
              <a:rPr lang="zh-CN" altLang="en-US" smtClean="0"/>
              <a:t>的限制酶。从而为人们随意切割</a:t>
            </a:r>
            <a:r>
              <a:rPr lang="en-US" altLang="zh-CN" smtClean="0"/>
              <a:t>DNA</a:t>
            </a:r>
            <a:r>
              <a:rPr lang="zh-CN" altLang="en-US" smtClean="0"/>
              <a:t>提供了一把利剪。        </a:t>
            </a:r>
            <a:endParaRPr lang="zh-CN" altLang="en-US" smtClean="0"/>
          </a:p>
          <a:p>
            <a:r>
              <a:rPr lang="en-US" altLang="zh-CN" smtClean="0"/>
              <a:t>1970</a:t>
            </a:r>
            <a:r>
              <a:rPr lang="zh-CN" altLang="en-US" smtClean="0"/>
              <a:t>年， </a:t>
            </a:r>
            <a:r>
              <a:rPr lang="en-US" altLang="zh-CN" smtClean="0"/>
              <a:t>Baltimore</a:t>
            </a:r>
            <a:r>
              <a:rPr lang="zh-CN" altLang="en-US" smtClean="0"/>
              <a:t>和 </a:t>
            </a:r>
            <a:r>
              <a:rPr lang="en-US" altLang="zh-CN" smtClean="0"/>
              <a:t>Temin</a:t>
            </a:r>
            <a:r>
              <a:rPr lang="zh-CN" altLang="en-US" smtClean="0"/>
              <a:t>等同时各自发现了逆转录酶，打破了遗传学的中心法则，使真核基因的制备成为可能。</a:t>
            </a:r>
            <a:endParaRPr lang="zh-CN" altLang="en-US" smtClean="0"/>
          </a:p>
          <a:p>
            <a:r>
              <a:rPr lang="zh-CN" altLang="en-US" smtClean="0"/>
              <a:t>从</a:t>
            </a:r>
            <a:r>
              <a:rPr lang="en-US" altLang="zh-CN" smtClean="0"/>
              <a:t>1946</a:t>
            </a:r>
            <a:r>
              <a:rPr lang="zh-CN" altLang="en-US" smtClean="0"/>
              <a:t>年起，</a:t>
            </a:r>
            <a:r>
              <a:rPr lang="en-US" altLang="zh-CN" smtClean="0"/>
              <a:t>Lederberg</a:t>
            </a:r>
            <a:r>
              <a:rPr lang="zh-CN" altLang="en-US" smtClean="0"/>
              <a:t>开始研究细菌的性因子</a:t>
            </a:r>
            <a:r>
              <a:rPr lang="en-US" altLang="zh-CN" smtClean="0"/>
              <a:t>--F</a:t>
            </a:r>
            <a:r>
              <a:rPr lang="zh-CN" altLang="en-US" smtClean="0"/>
              <a:t>因子，经过</a:t>
            </a:r>
            <a:r>
              <a:rPr lang="en-US" altLang="zh-CN" smtClean="0"/>
              <a:t>50</a:t>
            </a:r>
            <a:r>
              <a:rPr lang="zh-CN" altLang="en-US" smtClean="0"/>
              <a:t>年代和</a:t>
            </a:r>
            <a:r>
              <a:rPr lang="en-US" altLang="zh-CN" smtClean="0"/>
              <a:t>60</a:t>
            </a:r>
            <a:r>
              <a:rPr lang="zh-CN" altLang="en-US" smtClean="0"/>
              <a:t>年代，相继发现其它质粒，如抗药因子（</a:t>
            </a:r>
            <a:r>
              <a:rPr lang="en-US" altLang="zh-CN" smtClean="0"/>
              <a:t>R</a:t>
            </a:r>
            <a:r>
              <a:rPr lang="zh-CN" altLang="en-US" smtClean="0"/>
              <a:t>因子），到</a:t>
            </a:r>
            <a:r>
              <a:rPr lang="en-US" altLang="zh-CN" smtClean="0"/>
              <a:t>1973</a:t>
            </a:r>
            <a:r>
              <a:rPr lang="zh-CN" altLang="en-US" smtClean="0"/>
              <a:t>年</a:t>
            </a:r>
            <a:r>
              <a:rPr lang="en-US" altLang="zh-CN" smtClean="0"/>
              <a:t>Cohen</a:t>
            </a:r>
            <a:r>
              <a:rPr lang="zh-CN" altLang="en-US" smtClean="0"/>
              <a:t>将质粒作为基因工程的载体使用。</a:t>
            </a:r>
            <a:endParaRPr lang="zh-CN" altLang="en-US" smtClean="0"/>
          </a:p>
          <a:p>
            <a:r>
              <a:rPr lang="zh-CN" altLang="en-US" smtClean="0"/>
              <a:t>上个世纪中下叶以来，现代分子生物学的迅猛发展源自工具酶的发现。</a:t>
            </a:r>
            <a:endParaRPr lang="zh-CN" altLang="en-US" smtClean="0"/>
          </a:p>
          <a:p>
            <a:endParaRPr lang="zh-CN" altLang="en-US" smtClean="0"/>
          </a:p>
          <a:p>
            <a:r>
              <a:rPr lang="zh-CN" altLang="en-US" smtClean="0"/>
              <a:t>（一）限制性核酸内切酶</a:t>
            </a:r>
            <a:endParaRPr lang="zh-CN" altLang="en-US" smtClean="0"/>
          </a:p>
          <a:p>
            <a:r>
              <a:rPr lang="zh-CN" altLang="en-US" smtClean="0"/>
              <a:t>能够识别</a:t>
            </a:r>
            <a:r>
              <a:rPr lang="en-US" altLang="zh-CN" smtClean="0"/>
              <a:t>DNA</a:t>
            </a:r>
            <a:r>
              <a:rPr lang="zh-CN" altLang="en-US" smtClean="0"/>
              <a:t>上的特定碱基序列并从这个位点切开</a:t>
            </a:r>
            <a:r>
              <a:rPr lang="en-US" altLang="zh-CN" smtClean="0"/>
              <a:t>DNA</a:t>
            </a:r>
            <a:r>
              <a:rPr lang="zh-CN" altLang="en-US" smtClean="0"/>
              <a:t>分子。</a:t>
            </a:r>
            <a:endParaRPr lang="zh-CN" altLang="en-US" smtClean="0"/>
          </a:p>
          <a:p>
            <a:r>
              <a:rPr lang="zh-CN" altLang="en-US" smtClean="0"/>
              <a:t>第一个核酸内切酶</a:t>
            </a:r>
            <a:r>
              <a:rPr lang="en-US" altLang="zh-CN" smtClean="0"/>
              <a:t>EcoRI</a:t>
            </a:r>
            <a:r>
              <a:rPr lang="zh-CN" altLang="en-US" smtClean="0"/>
              <a:t>是</a:t>
            </a:r>
            <a:r>
              <a:rPr lang="en-US" altLang="zh-CN" smtClean="0"/>
              <a:t>Boyer</a:t>
            </a:r>
            <a:r>
              <a:rPr lang="zh-CN" altLang="en-US" smtClean="0"/>
              <a:t>实验室在</a:t>
            </a:r>
            <a:r>
              <a:rPr lang="en-US" altLang="zh-CN" smtClean="0"/>
              <a:t>1972</a:t>
            </a:r>
            <a:r>
              <a:rPr lang="zh-CN" altLang="en-US" smtClean="0"/>
              <a:t>年发现的，它能特异性识别</a:t>
            </a:r>
            <a:r>
              <a:rPr lang="en-US" altLang="zh-CN" smtClean="0"/>
              <a:t>GAATTC</a:t>
            </a:r>
            <a:r>
              <a:rPr lang="zh-CN" altLang="en-US" smtClean="0"/>
              <a:t>序列，将双链</a:t>
            </a:r>
            <a:r>
              <a:rPr lang="en-US" altLang="zh-CN" smtClean="0"/>
              <a:t>DNA</a:t>
            </a:r>
            <a:r>
              <a:rPr lang="zh-CN" altLang="en-US" smtClean="0"/>
              <a:t>分子在这个位点切开并产生具有粘性末端的小片段。 </a:t>
            </a:r>
            <a:endParaRPr lang="zh-CN" altLang="en-US" smtClean="0"/>
          </a:p>
          <a:p>
            <a:r>
              <a:rPr lang="en-US" altLang="zh-CN" smtClean="0"/>
              <a:t>1967</a:t>
            </a:r>
            <a:r>
              <a:rPr lang="zh-CN" altLang="en-US" smtClean="0"/>
              <a:t>年，世界上有五个实验室几乎同时发现了</a:t>
            </a:r>
            <a:r>
              <a:rPr lang="en-US" altLang="zh-CN" smtClean="0"/>
              <a:t>DNA</a:t>
            </a:r>
            <a:r>
              <a:rPr lang="zh-CN" altLang="en-US" smtClean="0"/>
              <a:t>连接酶。仅仅能在体外利用限制性核酸内切酶和</a:t>
            </a:r>
            <a:r>
              <a:rPr lang="en-US" altLang="zh-CN" smtClean="0"/>
              <a:t>DNA</a:t>
            </a:r>
            <a:r>
              <a:rPr lang="zh-CN" altLang="en-US" smtClean="0"/>
              <a:t>连接酶进行</a:t>
            </a:r>
            <a:r>
              <a:rPr lang="en-US" altLang="zh-CN" smtClean="0"/>
              <a:t>DNA</a:t>
            </a:r>
            <a:r>
              <a:rPr lang="zh-CN" altLang="en-US" smtClean="0"/>
              <a:t>的切割和重组，还不能满足基因工程的要求，只有将它们连接到具备自主复制能力的</a:t>
            </a:r>
            <a:r>
              <a:rPr lang="en-US" altLang="zh-CN" smtClean="0"/>
              <a:t>DNA</a:t>
            </a:r>
            <a:r>
              <a:rPr lang="zh-CN" altLang="en-US" smtClean="0"/>
              <a:t>分子上，才能在寄主细胞中进行繁殖。具备自主复制能力的</a:t>
            </a:r>
            <a:r>
              <a:rPr lang="en-US" altLang="zh-CN" smtClean="0"/>
              <a:t>DNA</a:t>
            </a:r>
            <a:r>
              <a:rPr lang="zh-CN" altLang="en-US" smtClean="0"/>
              <a:t>分子就是分子克隆的载体（</a:t>
            </a:r>
            <a:r>
              <a:rPr lang="en-US" altLang="zh-CN" smtClean="0"/>
              <a:t>vector</a:t>
            </a:r>
            <a:r>
              <a:rPr lang="zh-CN" altLang="en-US" smtClean="0"/>
              <a:t>）。病毒、噬菌体和质粒等小分子量复制子都可以作为基因导入的载体。</a:t>
            </a:r>
            <a:endParaRPr lang="zh-CN" altLang="en-US" smtClean="0"/>
          </a:p>
          <a:p>
            <a:endParaRPr lang="zh-CN" altLang="en-US" smtClean="0"/>
          </a:p>
          <a:p>
            <a:endParaRPr lang="zh-CN" altLang="en-US" smtClean="0"/>
          </a:p>
          <a:p>
            <a:endParaRPr lang="zh-CN" altLang="en-US" smtClean="0"/>
          </a:p>
          <a:p>
            <a:endParaRPr lang="zh-CN" altLang="en-US" smtClean="0"/>
          </a:p>
          <a:p>
            <a:endParaRPr lang="en-US" altLang="zh-CN" smtClean="0"/>
          </a:p>
        </p:txBody>
      </p:sp>
    </p:spTree>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a:bodyPr>
          <a:lstStyle/>
          <a:p>
            <a:pPr marL="381000" indent="-381000" algn="just">
              <a:lnSpc>
                <a:spcPct val="115000"/>
              </a:lnSpc>
              <a:buClr>
                <a:schemeClr val="tx1"/>
              </a:buClr>
              <a:buFont typeface="Wingdings" panose="05000000000000000000" pitchFamily="2" charset="2"/>
              <a:buChar char="Ø"/>
              <a:defRPr/>
            </a:pPr>
            <a:r>
              <a:rPr lang="zh-CN" altLang="en-US" dirty="0" smtClean="0">
                <a:latin typeface="汉仪书宋一简"/>
                <a:ea typeface="黑体" panose="02010609060101010101" charset="-122"/>
              </a:rPr>
              <a:t>在分子水平，设计并实施一项把</a:t>
            </a:r>
            <a:r>
              <a:rPr lang="zh-CN" altLang="en-US" dirty="0" smtClean="0">
                <a:solidFill>
                  <a:srgbClr val="FF0000"/>
                </a:solidFill>
                <a:latin typeface="汉仪书宋一简"/>
                <a:ea typeface="黑体" panose="02010609060101010101" charset="-122"/>
              </a:rPr>
              <a:t>目的</a:t>
            </a:r>
            <a:r>
              <a:rPr lang="en-US" altLang="zh-CN" dirty="0" smtClean="0">
                <a:solidFill>
                  <a:srgbClr val="FF0000"/>
                </a:solidFill>
                <a:latin typeface="汉仪书宋一简"/>
                <a:ea typeface="黑体" panose="02010609060101010101" charset="-122"/>
              </a:rPr>
              <a:t>DNA</a:t>
            </a:r>
            <a:r>
              <a:rPr lang="en-US" altLang="zh-CN" dirty="0" smtClean="0">
                <a:latin typeface="汉仪书宋一简"/>
                <a:ea typeface="黑体" panose="02010609060101010101" charset="-122"/>
              </a:rPr>
              <a:t>(</a:t>
            </a:r>
            <a:r>
              <a:rPr lang="zh-CN" altLang="en-US" dirty="0" smtClean="0">
                <a:latin typeface="汉仪书宋一简"/>
                <a:ea typeface="黑体" panose="02010609060101010101" charset="-122"/>
              </a:rPr>
              <a:t>遗传信息</a:t>
            </a:r>
            <a:r>
              <a:rPr lang="en-US" altLang="zh-CN" dirty="0" smtClean="0">
                <a:latin typeface="汉仪书宋一简"/>
                <a:ea typeface="黑体" panose="02010609060101010101" charset="-122"/>
              </a:rPr>
              <a:t>)</a:t>
            </a:r>
            <a:r>
              <a:rPr lang="zh-CN" altLang="en-US" dirty="0" smtClean="0">
                <a:latin typeface="汉仪书宋一简"/>
                <a:ea typeface="黑体" panose="02010609060101010101" charset="-122"/>
              </a:rPr>
              <a:t>转入另一个生物体中，使之获得新的遗传性状或表达所需要的产物。</a:t>
            </a:r>
            <a:endParaRPr lang="en-US" altLang="zh-CN" dirty="0" smtClean="0">
              <a:latin typeface="汉仪书宋一简"/>
              <a:ea typeface="黑体" panose="02010609060101010101" charset="-122"/>
            </a:endParaRPr>
          </a:p>
          <a:p>
            <a:pPr marL="381000" indent="-381000" algn="just">
              <a:lnSpc>
                <a:spcPct val="115000"/>
              </a:lnSpc>
              <a:buClr>
                <a:schemeClr val="tx1"/>
              </a:buClr>
              <a:defRPr/>
            </a:pPr>
            <a:r>
              <a:rPr lang="zh-CN" altLang="en-US" dirty="0" smtClean="0">
                <a:latin typeface="汉仪书宋一简"/>
                <a:ea typeface="黑体" panose="02010609060101010101" charset="-122"/>
              </a:rPr>
              <a:t>   </a:t>
            </a:r>
            <a:r>
              <a:rPr lang="zh-CN" altLang="en-US" dirty="0" smtClean="0"/>
              <a:t>构建</a:t>
            </a:r>
            <a:r>
              <a:rPr lang="zh-CN" altLang="en-US" dirty="0" smtClean="0">
                <a:solidFill>
                  <a:srgbClr val="FF0000"/>
                </a:solidFill>
              </a:rPr>
              <a:t>杂种</a:t>
            </a:r>
            <a:r>
              <a:rPr lang="en-US" altLang="zh-CN" dirty="0" smtClean="0">
                <a:solidFill>
                  <a:srgbClr val="FF0000"/>
                </a:solidFill>
              </a:rPr>
              <a:t>DNA</a:t>
            </a:r>
            <a:r>
              <a:rPr lang="zh-CN" altLang="en-US" dirty="0" smtClean="0">
                <a:solidFill>
                  <a:srgbClr val="FF0000"/>
                </a:solidFill>
              </a:rPr>
              <a:t>分子</a:t>
            </a:r>
            <a:r>
              <a:rPr lang="zh-CN" altLang="en-US" dirty="0" smtClean="0"/>
              <a:t>，然后</a:t>
            </a:r>
            <a:r>
              <a:rPr lang="zh-CN" altLang="en-US" dirty="0" smtClean="0">
                <a:solidFill>
                  <a:srgbClr val="FF0000"/>
                </a:solidFill>
              </a:rPr>
              <a:t>导入</a:t>
            </a:r>
            <a:r>
              <a:rPr lang="zh-CN" altLang="en-US" dirty="0" smtClean="0"/>
              <a:t>活细胞，以改变生物原有的遗传特性、获得新品种、生产新产品。</a:t>
            </a:r>
            <a:endParaRPr lang="en-US" altLang="zh-CN" dirty="0" smtClean="0"/>
          </a:p>
          <a:p>
            <a:pPr>
              <a:defRPr/>
            </a:pPr>
            <a:r>
              <a:rPr lang="zh-CN" altLang="en-US" dirty="0" smtClean="0">
                <a:latin typeface="宋体" panose="02010600030101010101" pitchFamily="2" charset="-122"/>
              </a:rPr>
              <a:t>是基因工程的核心技术。该技术包括了一系列的分子生物学操作步骤。</a:t>
            </a:r>
            <a:endParaRPr lang="zh-CN" altLang="en-US" sz="1600" dirty="0" smtClean="0">
              <a:latin typeface="宋体" panose="02010600030101010101" pitchFamily="2" charset="-122"/>
            </a:endParaRPr>
          </a:p>
          <a:p>
            <a:pPr>
              <a:defRPr/>
            </a:pPr>
            <a:r>
              <a:rPr lang="zh-CN" altLang="en-US" dirty="0"/>
              <a:t>分、切、接、转、筛</a:t>
            </a:r>
            <a:endParaRPr lang="zh-CN" altLang="en-US" dirty="0"/>
          </a:p>
        </p:txBody>
      </p:sp>
      <p:sp>
        <p:nvSpPr>
          <p:cNvPr id="1300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E24D5A71-76BA-43F2-B357-467E112DEE66}" type="slidenum">
              <a:rPr lang="en-US" altLang="zh-CN"/>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p:sp>
      <p:sp>
        <p:nvSpPr>
          <p:cNvPr id="3" name="备注占位符 2"/>
          <p:cNvSpPr>
            <a:spLocks noGrp="1"/>
          </p:cNvSpPr>
          <p:nvPr>
            <p:ph type="body" idx="1"/>
          </p:nvPr>
        </p:nvSpPr>
        <p:spPr/>
        <p:txBody>
          <a:bodyPr>
            <a:normAutofit fontScale="92500"/>
          </a:bodyPr>
          <a:lstStyle/>
          <a:p>
            <a:pPr>
              <a:defRPr/>
            </a:pPr>
            <a:r>
              <a:rPr lang="zh-CN" altLang="en-US" dirty="0" smtClean="0"/>
              <a:t>人类</a:t>
            </a:r>
            <a:r>
              <a:rPr lang="zh-CN" altLang="en-US" dirty="0" smtClean="0">
                <a:hlinkClick r:id="rId3"/>
              </a:rPr>
              <a:t>基因</a:t>
            </a:r>
            <a:r>
              <a:rPr lang="zh-CN" altLang="en-US" dirty="0" smtClean="0"/>
              <a:t>组计划</a:t>
            </a:r>
            <a:r>
              <a:rPr lang="en-US" altLang="zh-CN" dirty="0" smtClean="0"/>
              <a:t>(human genome project, HGP)</a:t>
            </a:r>
            <a:r>
              <a:rPr lang="zh-CN" altLang="en-US" dirty="0" smtClean="0"/>
              <a:t>是由美国科学家于</a:t>
            </a:r>
            <a:r>
              <a:rPr lang="en-US" altLang="zh-CN" dirty="0" smtClean="0"/>
              <a:t>1985</a:t>
            </a:r>
            <a:r>
              <a:rPr lang="zh-CN" altLang="en-US" dirty="0" smtClean="0"/>
              <a:t>年率先提出，于</a:t>
            </a:r>
            <a:r>
              <a:rPr lang="en-US" altLang="zh-CN" dirty="0" smtClean="0"/>
              <a:t>1990</a:t>
            </a:r>
            <a:r>
              <a:rPr lang="zh-CN" altLang="en-US" dirty="0" smtClean="0"/>
              <a:t>年正式启动的。美国、英国、法国、德国、日本和我国科学家共同参与了这一预算达</a:t>
            </a:r>
            <a:r>
              <a:rPr lang="en-US" altLang="zh-CN" dirty="0" smtClean="0"/>
              <a:t>30</a:t>
            </a:r>
            <a:r>
              <a:rPr lang="zh-CN" altLang="en-US" dirty="0" smtClean="0"/>
              <a:t>亿美元的人类基因组计划。按照这个计划的设想，在</a:t>
            </a:r>
            <a:r>
              <a:rPr lang="en-US" altLang="zh-CN" dirty="0" smtClean="0"/>
              <a:t>2005</a:t>
            </a:r>
            <a:r>
              <a:rPr lang="zh-CN" altLang="en-US" dirty="0" smtClean="0"/>
              <a:t>年，要把人体内约</a:t>
            </a:r>
            <a:r>
              <a:rPr lang="en-US" altLang="zh-CN" dirty="0" smtClean="0"/>
              <a:t>2.5</a:t>
            </a:r>
            <a:r>
              <a:rPr lang="zh-CN" altLang="en-US" dirty="0" smtClean="0"/>
              <a:t>万个基因的密码全部解开，同时绘制出人类基因的图谱。换句话说，就是要揭开组成人体</a:t>
            </a:r>
            <a:r>
              <a:rPr lang="en-US" altLang="zh-CN" dirty="0" smtClean="0"/>
              <a:t>2.5</a:t>
            </a:r>
            <a:r>
              <a:rPr lang="zh-CN" altLang="en-US" dirty="0" smtClean="0"/>
              <a:t>万个基因的</a:t>
            </a:r>
            <a:r>
              <a:rPr lang="en-US" altLang="zh-CN" dirty="0" smtClean="0"/>
              <a:t>30</a:t>
            </a:r>
            <a:r>
              <a:rPr lang="zh-CN" altLang="en-US" dirty="0" smtClean="0"/>
              <a:t>亿个碱基对的秘密。人类基因组计划与曼哈顿原子弹计划和阿波罗计划并称为三大科学计划。被誉为生命科学的“</a:t>
            </a:r>
            <a:r>
              <a:rPr lang="zh-CN" altLang="en-US" dirty="0" smtClean="0">
                <a:hlinkClick r:id="rId4"/>
              </a:rPr>
              <a:t>登月计划</a:t>
            </a:r>
            <a:r>
              <a:rPr lang="zh-CN" altLang="en-US" dirty="0" smtClean="0"/>
              <a:t>”。</a:t>
            </a:r>
            <a:endParaRPr lang="zh-CN" altLang="en-US" dirty="0" smtClean="0"/>
          </a:p>
          <a:p>
            <a:pPr>
              <a:defRPr/>
            </a:pPr>
            <a:r>
              <a:rPr lang="zh-CN" altLang="en-US" dirty="0" smtClean="0"/>
              <a:t>人类基因组计划（英语：</a:t>
            </a:r>
            <a:r>
              <a:rPr lang="en-US" altLang="zh-CN" dirty="0" smtClean="0"/>
              <a:t>Human Genome Project, HGP</a:t>
            </a:r>
            <a:r>
              <a:rPr lang="zh-CN" altLang="en-US" dirty="0" smtClean="0"/>
              <a:t>）是一项规模宏大，跨国跨学科的科学探索工程。其宗旨在于测定组成人类</a:t>
            </a:r>
            <a:r>
              <a:rPr lang="zh-CN" altLang="en-US" dirty="0" smtClean="0">
                <a:hlinkClick r:id="rId5"/>
              </a:rPr>
              <a:t>染色体</a:t>
            </a:r>
            <a:r>
              <a:rPr lang="zh-CN" altLang="en-US" dirty="0" smtClean="0"/>
              <a:t>（指</a:t>
            </a:r>
            <a:r>
              <a:rPr lang="zh-CN" altLang="en-US" dirty="0" smtClean="0">
                <a:hlinkClick r:id="rId6"/>
              </a:rPr>
              <a:t>单倍体</a:t>
            </a:r>
            <a:r>
              <a:rPr lang="zh-CN" altLang="en-US" dirty="0" smtClean="0"/>
              <a:t>）中所包含的</a:t>
            </a:r>
            <a:r>
              <a:rPr lang="en-US" altLang="zh-CN" dirty="0" smtClean="0"/>
              <a:t>30</a:t>
            </a:r>
            <a:r>
              <a:rPr lang="zh-CN" altLang="en-US" dirty="0" smtClean="0"/>
              <a:t>亿个</a:t>
            </a:r>
            <a:r>
              <a:rPr lang="zh-CN" altLang="en-US" dirty="0" smtClean="0">
                <a:hlinkClick r:id="rId7"/>
              </a:rPr>
              <a:t>碱基</a:t>
            </a:r>
            <a:r>
              <a:rPr lang="zh-CN" altLang="en-US" dirty="0" smtClean="0"/>
              <a:t>对组成的</a:t>
            </a:r>
            <a:r>
              <a:rPr lang="zh-CN" altLang="en-US" dirty="0" smtClean="0">
                <a:hlinkClick r:id="rId8"/>
              </a:rPr>
              <a:t>核苷酸</a:t>
            </a:r>
            <a:r>
              <a:rPr lang="zh-CN" altLang="en-US" dirty="0" smtClean="0"/>
              <a:t>序列，从而绘制</a:t>
            </a:r>
            <a:r>
              <a:rPr lang="zh-CN" altLang="en-US" dirty="0" smtClean="0">
                <a:hlinkClick r:id="rId9"/>
              </a:rPr>
              <a:t>人类基因组</a:t>
            </a:r>
            <a:r>
              <a:rPr lang="zh-CN" altLang="en-US" dirty="0" smtClean="0"/>
              <a:t>图谱，并且辨识其载有的</a:t>
            </a:r>
            <a:r>
              <a:rPr lang="zh-CN" altLang="en-US" dirty="0" smtClean="0">
                <a:hlinkClick r:id="rId3"/>
              </a:rPr>
              <a:t>基因</a:t>
            </a:r>
            <a:r>
              <a:rPr lang="zh-CN" altLang="en-US" dirty="0" smtClean="0"/>
              <a:t>及其序列，达到破译人类遗传信息的最终目的。基因组计划是人类为了探索自身的奥秘所迈出的重要一步，是继</a:t>
            </a:r>
            <a:r>
              <a:rPr lang="zh-CN" altLang="en-US" dirty="0" smtClean="0">
                <a:hlinkClick r:id="rId10"/>
              </a:rPr>
              <a:t>曼哈顿计划</a:t>
            </a:r>
            <a:r>
              <a:rPr lang="zh-CN" altLang="en-US" dirty="0" smtClean="0"/>
              <a:t>和</a:t>
            </a:r>
            <a:r>
              <a:rPr lang="zh-CN" altLang="en-US" dirty="0" smtClean="0">
                <a:hlinkClick r:id="rId11"/>
              </a:rPr>
              <a:t>阿波罗登月计划</a:t>
            </a:r>
            <a:r>
              <a:rPr lang="zh-CN" altLang="en-US" dirty="0" smtClean="0"/>
              <a:t>之后，人类科学史上的又一个伟大工程。截止到</a:t>
            </a:r>
            <a:r>
              <a:rPr lang="en-US" altLang="zh-CN" dirty="0" smtClean="0"/>
              <a:t>2005</a:t>
            </a:r>
            <a:r>
              <a:rPr lang="zh-CN" altLang="en-US" dirty="0" smtClean="0"/>
              <a:t>年，人类基因组计划的</a:t>
            </a:r>
            <a:r>
              <a:rPr lang="zh-CN" altLang="en-US" dirty="0" smtClean="0">
                <a:hlinkClick r:id="rId12"/>
              </a:rPr>
              <a:t>测序</a:t>
            </a:r>
            <a:r>
              <a:rPr lang="zh-CN" altLang="en-US" dirty="0" smtClean="0"/>
              <a:t>工作已经完成。其中，</a:t>
            </a:r>
            <a:r>
              <a:rPr lang="en-US" altLang="zh-CN" dirty="0" smtClean="0"/>
              <a:t>2001</a:t>
            </a:r>
            <a:r>
              <a:rPr lang="zh-CN" altLang="en-US" dirty="0" smtClean="0"/>
              <a:t>年人类基因组工作草图的发表（由公共基金资助的国际人类基因组计划和私人企业塞雷拉基因组公司各自独立完成，并分别公开发表）被认为是人类基因组计划成功的里程碑。</a:t>
            </a:r>
            <a:r>
              <a:rPr lang="en-US" altLang="zh-CN" dirty="0" smtClean="0"/>
              <a:t>1990</a:t>
            </a:r>
            <a:r>
              <a:rPr lang="zh-CN" altLang="en-US" dirty="0" smtClean="0"/>
              <a:t>年</a:t>
            </a:r>
            <a:r>
              <a:rPr lang="en-US" altLang="zh-CN" dirty="0" smtClean="0"/>
              <a:t>10</a:t>
            </a:r>
            <a:r>
              <a:rPr lang="zh-CN" altLang="en-US" dirty="0" smtClean="0"/>
              <a:t>月</a:t>
            </a:r>
            <a:r>
              <a:rPr lang="en-US" altLang="zh-CN" dirty="0" smtClean="0"/>
              <a:t>1</a:t>
            </a:r>
            <a:r>
              <a:rPr lang="zh-CN" altLang="en-US" dirty="0" smtClean="0"/>
              <a:t>日，经美国国会批准美国</a:t>
            </a:r>
            <a:r>
              <a:rPr lang="en-US" altLang="zh-CN" dirty="0" smtClean="0"/>
              <a:t>HGP</a:t>
            </a:r>
            <a:r>
              <a:rPr lang="zh-CN" altLang="en-US" dirty="0" smtClean="0"/>
              <a:t>正式启动，总体计划在</a:t>
            </a:r>
            <a:r>
              <a:rPr lang="en-US" altLang="zh-CN" dirty="0" smtClean="0"/>
              <a:t>15</a:t>
            </a:r>
            <a:r>
              <a:rPr lang="zh-CN" altLang="en-US" dirty="0" smtClean="0"/>
              <a:t>年内投入至少</a:t>
            </a:r>
            <a:r>
              <a:rPr lang="en-US" altLang="zh-CN" dirty="0" smtClean="0"/>
              <a:t>30</a:t>
            </a:r>
            <a:r>
              <a:rPr lang="zh-CN" altLang="en-US" dirty="0" smtClean="0"/>
              <a:t>亿美元进行人类全基因组的分析。人类基因组计划（</a:t>
            </a:r>
            <a:r>
              <a:rPr lang="en-US" altLang="zh-CN" dirty="0" smtClean="0"/>
              <a:t>Human genome project</a:t>
            </a:r>
            <a:r>
              <a:rPr lang="zh-CN" altLang="en-US" dirty="0" smtClean="0"/>
              <a:t>）由美国于</a:t>
            </a:r>
            <a:r>
              <a:rPr lang="en-US" altLang="zh-CN" dirty="0" smtClean="0"/>
              <a:t>1987</a:t>
            </a:r>
            <a:r>
              <a:rPr lang="zh-CN" altLang="en-US" dirty="0" smtClean="0"/>
              <a:t>年启动，中国于</a:t>
            </a:r>
            <a:r>
              <a:rPr lang="en-US" altLang="zh-CN" dirty="0" smtClean="0"/>
              <a:t>1999</a:t>
            </a:r>
            <a:r>
              <a:rPr lang="zh-CN" altLang="en-US" dirty="0" smtClean="0"/>
              <a:t>年</a:t>
            </a:r>
            <a:r>
              <a:rPr lang="en-US" altLang="zh-CN" dirty="0" smtClean="0"/>
              <a:t>9</a:t>
            </a:r>
            <a:r>
              <a:rPr lang="zh-CN" altLang="en-US" dirty="0" smtClean="0"/>
              <a:t>月积极参加到这项研究计划中的，承担其中</a:t>
            </a:r>
            <a:r>
              <a:rPr lang="en-US" altLang="zh-CN" dirty="0" smtClean="0"/>
              <a:t>1%</a:t>
            </a:r>
            <a:r>
              <a:rPr lang="zh-CN" altLang="en-US" dirty="0" smtClean="0"/>
              <a:t>的任务，即人类</a:t>
            </a:r>
            <a:r>
              <a:rPr lang="en-US" altLang="zh-CN" dirty="0" smtClean="0"/>
              <a:t>3</a:t>
            </a:r>
            <a:r>
              <a:rPr lang="zh-CN" altLang="en-US" dirty="0" smtClean="0"/>
              <a:t>号染色体短臂上约</a:t>
            </a:r>
            <a:r>
              <a:rPr lang="en-US" altLang="zh-CN" dirty="0" smtClean="0"/>
              <a:t>3000</a:t>
            </a:r>
            <a:r>
              <a:rPr lang="zh-CN" altLang="en-US" dirty="0" smtClean="0"/>
              <a:t>万个碱基对的</a:t>
            </a:r>
            <a:r>
              <a:rPr lang="zh-CN" altLang="en-US" dirty="0" smtClean="0">
                <a:hlinkClick r:id="rId12"/>
              </a:rPr>
              <a:t>测序</a:t>
            </a:r>
            <a:r>
              <a:rPr lang="zh-CN" altLang="en-US" dirty="0" smtClean="0"/>
              <a:t>任务。中国因此成为参加这项研究计划的唯一的发展中国家。</a:t>
            </a:r>
            <a:r>
              <a:rPr lang="en-US" altLang="zh-CN" dirty="0" smtClean="0"/>
              <a:t>2000</a:t>
            </a:r>
            <a:r>
              <a:rPr lang="zh-CN" altLang="en-US" dirty="0" smtClean="0"/>
              <a:t>年</a:t>
            </a:r>
            <a:r>
              <a:rPr lang="en-US" altLang="zh-CN" dirty="0" smtClean="0"/>
              <a:t>6</a:t>
            </a:r>
            <a:r>
              <a:rPr lang="zh-CN" altLang="en-US" dirty="0" smtClean="0"/>
              <a:t>月</a:t>
            </a:r>
            <a:r>
              <a:rPr lang="en-US" altLang="zh-CN" dirty="0" smtClean="0"/>
              <a:t>26</a:t>
            </a:r>
            <a:r>
              <a:rPr lang="zh-CN" altLang="en-US" dirty="0" smtClean="0"/>
              <a:t>日，参加人类基因组工程项目的美国、英国、法兰西共和国、德意志联邦共和国、日本和中国的</a:t>
            </a:r>
            <a:r>
              <a:rPr lang="en-US" altLang="zh-CN" dirty="0" smtClean="0"/>
              <a:t>6</a:t>
            </a:r>
            <a:r>
              <a:rPr lang="zh-CN" altLang="en-US" dirty="0" smtClean="0"/>
              <a:t>国科学家共同宣布，人类基因组草图的绘制工作已经完成。由于人类基因测序和基因专利可能会带来巨大的商业价值，各国政府和一些企业都在积极地投入该项研究，如</a:t>
            </a:r>
            <a:r>
              <a:rPr lang="en-US" altLang="zh-CN" dirty="0" smtClean="0"/>
              <a:t>1997</a:t>
            </a:r>
            <a:r>
              <a:rPr lang="zh-CN" altLang="en-US" dirty="0" smtClean="0"/>
              <a:t>年</a:t>
            </a:r>
            <a:r>
              <a:rPr lang="en-US" altLang="zh-CN" dirty="0" smtClean="0"/>
              <a:t>AMGEN</a:t>
            </a:r>
            <a:r>
              <a:rPr lang="zh-CN" altLang="en-US" dirty="0" smtClean="0"/>
              <a:t>公司转让了一个与中枢神经疾病有关的基因而获利</a:t>
            </a:r>
            <a:r>
              <a:rPr lang="en-US" altLang="zh-CN" dirty="0" smtClean="0"/>
              <a:t>3.92</a:t>
            </a:r>
            <a:r>
              <a:rPr lang="zh-CN" altLang="en-US" dirty="0" smtClean="0"/>
              <a:t>亿美元。</a:t>
            </a:r>
            <a:endParaRPr lang="zh-CN" altLang="en-US" dirty="0" smtClean="0"/>
          </a:p>
          <a:p>
            <a:pPr>
              <a:defRPr/>
            </a:pPr>
            <a:endParaRPr lang="zh-CN" altLang="en-US" dirty="0"/>
          </a:p>
        </p:txBody>
      </p:sp>
      <p:sp>
        <p:nvSpPr>
          <p:cNvPr id="133124"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85D6D6D-9B0D-4DB5-9565-065F9869524F}" type="slidenum">
              <a:rPr lang="en-US" altLang="zh-CN"/>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p:sp>
      <p:sp>
        <p:nvSpPr>
          <p:cNvPr id="1341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宋体" panose="02010600030101010101" pitchFamily="2" charset="-122"/>
              </a:rPr>
              <a:t>用携带外源基因的农杆菌</a:t>
            </a:r>
            <a:r>
              <a:rPr lang="en-US" altLang="zh-CN" smtClean="0">
                <a:latin typeface="宋体" panose="02010600030101010101" pitchFamily="2" charset="-122"/>
              </a:rPr>
              <a:t>Ti</a:t>
            </a:r>
            <a:r>
              <a:rPr lang="zh-CN" altLang="en-US" smtClean="0">
                <a:latin typeface="宋体" panose="02010600030101010101" pitchFamily="2" charset="-122"/>
              </a:rPr>
              <a:t>质粒转化植物原生质体，使外源</a:t>
            </a:r>
            <a:r>
              <a:rPr lang="en-US" altLang="zh-CN" smtClean="0">
                <a:latin typeface="宋体" panose="02010600030101010101" pitchFamily="2" charset="-122"/>
              </a:rPr>
              <a:t>DNA</a:t>
            </a:r>
            <a:r>
              <a:rPr lang="zh-CN" altLang="en-US" smtClean="0">
                <a:latin typeface="宋体" panose="02010600030101010101" pitchFamily="2" charset="-122"/>
              </a:rPr>
              <a:t>与植物染色体</a:t>
            </a:r>
            <a:r>
              <a:rPr lang="en-US" altLang="zh-CN" smtClean="0">
                <a:latin typeface="宋体" panose="02010600030101010101" pitchFamily="2" charset="-122"/>
              </a:rPr>
              <a:t>DNA</a:t>
            </a:r>
            <a:r>
              <a:rPr lang="zh-CN" altLang="en-US" smtClean="0">
                <a:latin typeface="宋体" panose="02010600030101010101" pitchFamily="2" charset="-122"/>
              </a:rPr>
              <a:t>整合，通过原生质体的培养分化成愈伤组织，最后发育成具有新性状的完整植株</a:t>
            </a:r>
            <a:r>
              <a:rPr lang="en-US" altLang="zh-CN" smtClean="0">
                <a:latin typeface="宋体" panose="02010600030101010101" pitchFamily="2" charset="-122"/>
              </a:rPr>
              <a:t>—</a:t>
            </a:r>
            <a:r>
              <a:rPr lang="zh-CN" altLang="en-US" smtClean="0">
                <a:latin typeface="宋体" panose="02010600030101010101" pitchFamily="2" charset="-122"/>
              </a:rPr>
              <a:t>转基因植物</a:t>
            </a:r>
            <a:endParaRPr lang="zh-CN" altLang="en-US" smtClean="0"/>
          </a:p>
        </p:txBody>
      </p:sp>
      <p:sp>
        <p:nvSpPr>
          <p:cNvPr id="1341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752798E2-5A12-4351-B251-79ED6F438F25}" type="slidenum">
              <a:rPr lang="en-US" altLang="zh-CN"/>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4.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92BFFFCE-0F35-4244-A9E7-8FB606999CE7}"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BBAB1A8C-7DE3-47B8-8FB2-18C2C4335228}"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784AE161-A784-48DD-8B23-9E123296BA98}"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4B091D72-931A-49B8-8B62-48CAF150B62E}"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7F0BB9F3-177D-4F05-9BB2-594CD455EF0D}"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A5BC5BC3-F420-472E-BEB9-84C93AD2A946}" type="slidenum">
              <a:rPr lang="en-US" altLang="zh-CN"/>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Picture 4" descr="武汉大学校徽"/>
          <p:cNvPicPr>
            <a:picLocks noChangeAspect="1"/>
          </p:cNvPicPr>
          <p:nvPr userDrawn="1">
            <p:custDataLst>
              <p:tags r:id="rId2"/>
            </p:custDataLst>
          </p:nvPr>
        </p:nvPicPr>
        <p:blipFill>
          <a:blip r:embed="rId3">
            <a:lum bright="82000" contrast="-70000"/>
            <a:extLst>
              <a:ext uri="{28A0092B-C50C-407E-A947-70E740481C1C}">
                <a14:useLocalDpi xmlns:a14="http://schemas.microsoft.com/office/drawing/2010/main" val="0"/>
              </a:ext>
            </a:extLst>
          </a:blip>
          <a:srcRect l="12000" t="12000" r="12000" b="12000"/>
          <a:stretch>
            <a:fillRect/>
          </a:stretch>
        </p:blipFill>
        <p:spPr bwMode="auto">
          <a:xfrm>
            <a:off x="22098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38C6E734-3C4E-430C-B2FA-ACDF65E95CD4}"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FEECF25D-2B66-4183-8036-1756147B3DC2}" type="slidenum">
              <a:rPr lang="en-US" altLang="zh-CN"/>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01431E51-6CAF-4C22-A8B9-736C93D62554}"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15123CE4-DFBC-425E-B3B6-6BC7E426C976}" type="slidenum">
              <a:rPr lang="en-US" altLang="zh-CN"/>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descr="武汉大学校徽"/>
          <p:cNvPicPr>
            <a:picLocks noChangeAspect="1"/>
          </p:cNvPicPr>
          <p:nvPr userDrawn="1">
            <p:custDataLst>
              <p:tags r:id="rId2"/>
            </p:custDataLst>
          </p:nvPr>
        </p:nvPicPr>
        <p:blipFill>
          <a:blip r:embed="rId3">
            <a:lum bright="82000" contrast="-70000"/>
            <a:extLst>
              <a:ext uri="{28A0092B-C50C-407E-A947-70E740481C1C}">
                <a14:useLocalDpi xmlns:a14="http://schemas.microsoft.com/office/drawing/2010/main" val="0"/>
              </a:ext>
            </a:extLst>
          </a:blip>
          <a:srcRect l="12000" t="12000" r="12000" b="12000"/>
          <a:stretch>
            <a:fillRect/>
          </a:stretch>
        </p:blipFill>
        <p:spPr bwMode="auto">
          <a:xfrm>
            <a:off x="22098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endParaRPr lang="en-US" altLang="zh-CN"/>
          </a:p>
        </p:txBody>
      </p:sp>
      <p:sp>
        <p:nvSpPr>
          <p:cNvPr id="4" name="页脚占位符 2"/>
          <p:cNvSpPr>
            <a:spLocks noGrp="1"/>
          </p:cNvSpPr>
          <p:nvPr>
            <p:ph type="ftr" sz="quarter" idx="11"/>
          </p:nvPr>
        </p:nvSpPr>
        <p:spPr/>
        <p:txBody>
          <a:bodyPr/>
          <a:lstStyle>
            <a:lvl1pPr>
              <a:defRPr/>
            </a:lvl1pPr>
          </a:lstStyle>
          <a:p>
            <a:pPr>
              <a:defRPr/>
            </a:pPr>
            <a:endParaRPr lang="en-US" altLang="zh-CN"/>
          </a:p>
        </p:txBody>
      </p:sp>
      <p:sp>
        <p:nvSpPr>
          <p:cNvPr id="5" name="灯片编号占位符 3"/>
          <p:cNvSpPr>
            <a:spLocks noGrp="1"/>
          </p:cNvSpPr>
          <p:nvPr>
            <p:ph type="sldNum" sz="quarter" idx="12"/>
          </p:nvPr>
        </p:nvSpPr>
        <p:spPr/>
        <p:txBody>
          <a:bodyPr/>
          <a:lstStyle>
            <a:lvl1pPr>
              <a:defRPr/>
            </a:lvl1pPr>
          </a:lstStyle>
          <a:p>
            <a:fld id="{2881F7AE-1C6E-4B3B-9EA0-FCC144438D9E}"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baseline="0">
                <a:solidFill>
                  <a:srgbClr val="FF0000"/>
                </a:solidFill>
              </a:defRPr>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794B8BB9-E89C-4F8E-85F4-8133217C1FCF}"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308" y="1295456"/>
            <a:ext cx="3276514" cy="476268"/>
          </a:xfrm>
        </p:spPr>
        <p:txBody>
          <a:bodyPr anchor="b"/>
          <a:lstStyle>
            <a:lvl1pPr algn="l">
              <a:defRPr sz="2800" b="1" baseline="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114812" y="1219258"/>
            <a:ext cx="4495790" cy="4602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762100" y="2133634"/>
            <a:ext cx="2971722" cy="3687737"/>
          </a:xfrm>
        </p:spPr>
        <p:txBody>
          <a:bodyPr/>
          <a:lstStyle>
            <a:lvl1pPr marL="0" indent="0">
              <a:lnSpc>
                <a:spcPct val="150000"/>
              </a:lnSpc>
              <a:buNone/>
              <a:defRPr sz="2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B14DC3BA-BA7E-4873-98C4-FEFF6E462487}"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E4A407B8-49C7-40F2-84CF-F9133B619ADF}"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C6C4E61F-56DB-41FC-A405-A62FFB8BABA6}"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074596B5-926F-497F-AAC5-5B6BE0B468BC}"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03ECBC71-ADD1-44F2-8C68-E06C442365BC}"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Picture 4" descr="武汉大学校徽"/>
          <p:cNvPicPr>
            <a:picLocks noChangeAspect="1"/>
          </p:cNvPicPr>
          <p:nvPr userDrawn="1">
            <p:custDataLst>
              <p:tags r:id="rId2"/>
            </p:custDataLst>
          </p:nvPr>
        </p:nvPicPr>
        <p:blipFill>
          <a:blip r:embed="rId3">
            <a:lum bright="82000" contrast="-70000"/>
            <a:extLst>
              <a:ext uri="{28A0092B-C50C-407E-A947-70E740481C1C}">
                <a14:useLocalDpi xmlns:a14="http://schemas.microsoft.com/office/drawing/2010/main" val="0"/>
              </a:ext>
            </a:extLst>
          </a:blip>
          <a:srcRect l="12000" t="12000" r="12000" b="12000"/>
          <a:stretch>
            <a:fillRect/>
          </a:stretch>
        </p:blipFill>
        <p:spPr bwMode="auto">
          <a:xfrm>
            <a:off x="22098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fld id="{5F4F67CA-8C58-4BE1-A7FB-0ADB1A870D0A}"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90A691A7-E77F-48D3-B1DE-24F5EA917999}"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9A3C5F78-2540-47F8-B896-CA60984B2F44}"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7D50CBF4-0115-4620-B002-F2554AF6E0B9}"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2" name="Picture 4" descr="武汉大学校徽"/>
          <p:cNvPicPr>
            <a:picLocks noChangeAspect="1"/>
          </p:cNvPicPr>
          <p:nvPr userDrawn="1">
            <p:custDataLst>
              <p:tags r:id="rId2"/>
            </p:custDataLst>
          </p:nvPr>
        </p:nvPicPr>
        <p:blipFill>
          <a:blip r:embed="rId3">
            <a:lum bright="82000" contrast="-70000"/>
            <a:extLst>
              <a:ext uri="{28A0092B-C50C-407E-A947-70E740481C1C}">
                <a14:useLocalDpi xmlns:a14="http://schemas.microsoft.com/office/drawing/2010/main" val="0"/>
              </a:ext>
            </a:extLst>
          </a:blip>
          <a:srcRect l="12000" t="12000" r="12000" b="12000"/>
          <a:stretch>
            <a:fillRect/>
          </a:stretch>
        </p:blipFill>
        <p:spPr bwMode="auto">
          <a:xfrm>
            <a:off x="22098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日期占位符 1"/>
          <p:cNvSpPr>
            <a:spLocks noGrp="1"/>
          </p:cNvSpPr>
          <p:nvPr>
            <p:ph type="dt" sz="half" idx="10"/>
          </p:nvPr>
        </p:nvSpPr>
        <p:spPr/>
        <p:txBody>
          <a:bodyPr/>
          <a:lstStyle>
            <a:lvl1pPr>
              <a:defRPr/>
            </a:lvl1pPr>
          </a:lstStyle>
          <a:p>
            <a:pPr>
              <a:defRPr/>
            </a:pPr>
            <a:endParaRPr lang="en-US" altLang="zh-CN"/>
          </a:p>
        </p:txBody>
      </p:sp>
      <p:sp>
        <p:nvSpPr>
          <p:cNvPr id="4" name="页脚占位符 2"/>
          <p:cNvSpPr>
            <a:spLocks noGrp="1"/>
          </p:cNvSpPr>
          <p:nvPr>
            <p:ph type="ftr" sz="quarter" idx="11"/>
          </p:nvPr>
        </p:nvSpPr>
        <p:spPr/>
        <p:txBody>
          <a:bodyPr/>
          <a:lstStyle>
            <a:lvl1pPr>
              <a:defRPr/>
            </a:lvl1pPr>
          </a:lstStyle>
          <a:p>
            <a:pPr>
              <a:defRPr/>
            </a:pPr>
            <a:endParaRPr lang="en-US" altLang="zh-CN"/>
          </a:p>
        </p:txBody>
      </p:sp>
      <p:sp>
        <p:nvSpPr>
          <p:cNvPr id="5" name="灯片编号占位符 3"/>
          <p:cNvSpPr>
            <a:spLocks noGrp="1"/>
          </p:cNvSpPr>
          <p:nvPr>
            <p:ph type="sldNum" sz="quarter" idx="12"/>
          </p:nvPr>
        </p:nvSpPr>
        <p:spPr/>
        <p:txBody>
          <a:bodyPr/>
          <a:lstStyle>
            <a:lvl1pPr>
              <a:defRPr/>
            </a:lvl1pPr>
          </a:lstStyle>
          <a:p>
            <a:fld id="{F1F0952F-4498-4B42-8B08-BFFFC108F8E2}"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308" y="1295456"/>
            <a:ext cx="3276514" cy="476268"/>
          </a:xfrm>
        </p:spPr>
        <p:txBody>
          <a:bodyPr anchor="b"/>
          <a:lstStyle>
            <a:lvl1pPr algn="l">
              <a:defRPr sz="2800" b="1" baseline="0"/>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114812" y="1219258"/>
            <a:ext cx="4495790" cy="4602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762100" y="2133634"/>
            <a:ext cx="2971722" cy="3687737"/>
          </a:xfrm>
        </p:spPr>
        <p:txBody>
          <a:bodyPr/>
          <a:lstStyle>
            <a:lvl1pPr marL="0" indent="0">
              <a:lnSpc>
                <a:spcPct val="150000"/>
              </a:lnSpc>
              <a:buNone/>
              <a:defRPr sz="24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1B5222EE-DE95-4C57-8797-3E446BF45E69}"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C577413D-C234-49C9-8A4F-B458301FD575}"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jpeg"/><Relationship Id="rId13" Type="http://schemas.openxmlformats.org/officeDocument/2006/relationships/tags" Target="../tags/tag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5" Type="http://schemas.openxmlformats.org/officeDocument/2006/relationships/theme" Target="../theme/theme2.xml"/><Relationship Id="rId14" Type="http://schemas.openxmlformats.org/officeDocument/2006/relationships/image" Target="../media/image2.jpeg"/><Relationship Id="rId13" Type="http://schemas.openxmlformats.org/officeDocument/2006/relationships/tags" Target="../tags/tag6.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smtClean="0"/>
              <a:t>单击此处编辑母版标题样式</a:t>
            </a:r>
            <a:endParaRPr lang="zh-CN" altLang="en-US" dirty="0" smtClean="0"/>
          </a:p>
        </p:txBody>
      </p:sp>
      <p:sp>
        <p:nvSpPr>
          <p:cNvPr id="1027" name="Rectangle 3"/>
          <p:cNvSpPr>
            <a:spLocks noGrp="1"/>
          </p:cNvSpPr>
          <p:nvPr>
            <p:ph type="body"/>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buFont typeface="Arial" panose="020B0604020202020204" pitchFamily="34" charset="0"/>
              <a:buNone/>
              <a:defRPr sz="1400"/>
            </a:lvl1pPr>
          </a:lstStyle>
          <a:p>
            <a:fld id="{8E71DFF0-B966-44C7-993C-A1A2E980DB58}" type="slidenum">
              <a:rPr lang="en-US" altLang="zh-CN"/>
            </a:fld>
            <a:endParaRPr lang="en-US" altLang="zh-CN"/>
          </a:p>
        </p:txBody>
      </p:sp>
      <p:pic>
        <p:nvPicPr>
          <p:cNvPr id="1031" name="Picture 4" descr="武大LOGO"/>
          <p:cNvPicPr>
            <a:picLocks noChangeAspect="1"/>
          </p:cNvPicPr>
          <p:nvPr userDrawn="1">
            <p:custDataLst>
              <p:tags r:id="rId13"/>
            </p:custDataLst>
          </p:nvPr>
        </p:nvPicPr>
        <p:blipFill>
          <a:blip r:embed="rId14">
            <a:lum bright="28000"/>
            <a:extLst>
              <a:ext uri="{28A0092B-C50C-407E-A947-70E740481C1C}">
                <a14:useLocalDpi xmlns:a14="http://schemas.microsoft.com/office/drawing/2010/main" val="0"/>
              </a:ext>
            </a:extLst>
          </a:blip>
          <a:srcRect/>
          <a:stretch>
            <a:fillRect/>
          </a:stretch>
        </p:blipFill>
        <p:spPr bwMode="auto">
          <a:xfrm>
            <a:off x="152400" y="61913"/>
            <a:ext cx="36576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defRPr sz="4400" b="1" baseline="0">
          <a:solidFill>
            <a:srgbClr val="FF0000"/>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chemeClr val="tx2"/>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b="1">
          <a:solidFill>
            <a:schemeClr val="tx2"/>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2"/>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p:cNvSpPr>
          <p:nvPr>
            <p:ph type="title"/>
          </p:nvPr>
        </p:nvSpPr>
        <p:spPr bwMode="auto">
          <a:xfrm>
            <a:off x="4572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2051" name="Rectangle 3"/>
          <p:cNvSpPr>
            <a:spLocks noGrp="1"/>
          </p:cNvSpPr>
          <p:nvPr>
            <p:ph type="body"/>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buFontTx/>
              <a:buNone/>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buFontTx/>
              <a:buNone/>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buFont typeface="Arial" panose="020B0604020202020204" pitchFamily="34" charset="0"/>
              <a:buNone/>
              <a:defRPr sz="1400"/>
            </a:lvl1pPr>
          </a:lstStyle>
          <a:p>
            <a:fld id="{4DC07720-6F8C-424C-AA8D-0B0AED4EDB08}" type="slidenum">
              <a:rPr lang="en-US" altLang="zh-CN"/>
            </a:fld>
            <a:endParaRPr lang="en-US" altLang="zh-CN"/>
          </a:p>
        </p:txBody>
      </p:sp>
      <p:pic>
        <p:nvPicPr>
          <p:cNvPr id="2055" name="Picture 4" descr="武大LOGO"/>
          <p:cNvPicPr>
            <a:picLocks noChangeAspect="1"/>
          </p:cNvPicPr>
          <p:nvPr userDrawn="1">
            <p:custDataLst>
              <p:tags r:id="rId13"/>
            </p:custDataLst>
          </p:nvPr>
        </p:nvPicPr>
        <p:blipFill>
          <a:blip r:embed="rId14">
            <a:lum bright="28000"/>
            <a:extLst>
              <a:ext uri="{28A0092B-C50C-407E-A947-70E740481C1C}">
                <a14:useLocalDpi xmlns:a14="http://schemas.microsoft.com/office/drawing/2010/main" val="0"/>
              </a:ext>
            </a:extLst>
          </a:blip>
          <a:srcRect/>
          <a:stretch>
            <a:fillRect/>
          </a:stretch>
        </p:blipFill>
        <p:spPr bwMode="auto">
          <a:xfrm>
            <a:off x="152400" y="61913"/>
            <a:ext cx="36576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2pPr>
      <a:lvl3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3pPr>
      <a:lvl4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4pPr>
      <a:lvl5pPr algn="ctr" rtl="0" eaLnBrk="0" fontAlgn="base" hangingPunct="0">
        <a:spcBef>
          <a:spcPct val="0"/>
        </a:spcBef>
        <a:spcAft>
          <a:spcPct val="0"/>
        </a:spcAft>
        <a:defRPr sz="4400" b="1">
          <a:solidFill>
            <a:schemeClr val="tx2"/>
          </a:solidFill>
          <a:latin typeface="微软雅黑" panose="020B0503020204020204" pitchFamily="34" charset="-122"/>
          <a:ea typeface="微软雅黑" panose="020B0503020204020204"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chemeClr val="tx2"/>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Char char="–"/>
        <a:defRPr sz="2800" b="1">
          <a:solidFill>
            <a:schemeClr val="tx2"/>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Char char="•"/>
        <a:defRPr sz="2400" b="1">
          <a:solidFill>
            <a:schemeClr val="tx2"/>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Char char="»"/>
        <a:defRPr sz="2000" b="1">
          <a:solidFill>
            <a:schemeClr val="tx2"/>
          </a:solidFill>
          <a:latin typeface="微软雅黑" panose="020B0503020204020204" pitchFamily="34" charset="-122"/>
          <a:ea typeface="微软雅黑" panose="020B0503020204020204"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3.xml"/><Relationship Id="rId7" Type="http://schemas.openxmlformats.org/officeDocument/2006/relationships/image" Target="../media/image3.png"/><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8.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image" Target="../media/image10.jpeg"/><Relationship Id="rId2" Type="http://schemas.openxmlformats.org/officeDocument/2006/relationships/tags" Target="../tags/tag56.xml"/><Relationship Id="rId1" Type="http://schemas.openxmlformats.org/officeDocument/2006/relationships/tags" Target="../tags/tag55.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image" Target="../media/image11.jpeg"/><Relationship Id="rId1" Type="http://schemas.openxmlformats.org/officeDocument/2006/relationships/tags" Target="../tags/tag63.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image" Target="../media/image13.png"/><Relationship Id="rId4" Type="http://schemas.openxmlformats.org/officeDocument/2006/relationships/tags" Target="../tags/tag68.xml"/><Relationship Id="rId3" Type="http://schemas.openxmlformats.org/officeDocument/2006/relationships/image" Target="../media/image12.png"/><Relationship Id="rId2" Type="http://schemas.openxmlformats.org/officeDocument/2006/relationships/tags" Target="../tags/tag67.xml"/><Relationship Id="rId1" Type="http://schemas.openxmlformats.org/officeDocument/2006/relationships/tags" Target="../tags/tag66.xml"/></Relationships>
</file>

<file path=ppt/slides/_rels/slide14.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image" Target="../media/image15.png"/><Relationship Id="rId3" Type="http://schemas.openxmlformats.org/officeDocument/2006/relationships/tags" Target="../tags/tag72.xml"/><Relationship Id="rId2" Type="http://schemas.openxmlformats.org/officeDocument/2006/relationships/image" Target="../media/image14.png"/><Relationship Id="rId12" Type="http://schemas.openxmlformats.org/officeDocument/2006/relationships/slideLayout" Target="../slideLayouts/slideLayout2.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71.xml"/></Relationships>
</file>

<file path=ppt/slides/_rels/slide15.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tags" Target="../tags/tag83.xml"/><Relationship Id="rId7" Type="http://schemas.openxmlformats.org/officeDocument/2006/relationships/image" Target="../media/image19.png"/><Relationship Id="rId6" Type="http://schemas.openxmlformats.org/officeDocument/2006/relationships/tags" Target="../tags/tag82.xml"/><Relationship Id="rId5" Type="http://schemas.openxmlformats.org/officeDocument/2006/relationships/image" Target="../media/image18.png"/><Relationship Id="rId4" Type="http://schemas.openxmlformats.org/officeDocument/2006/relationships/tags" Target="../tags/tag81.xml"/><Relationship Id="rId3" Type="http://schemas.openxmlformats.org/officeDocument/2006/relationships/image" Target="../media/image17.png"/><Relationship Id="rId2" Type="http://schemas.openxmlformats.org/officeDocument/2006/relationships/tags" Target="../tags/tag80.xml"/><Relationship Id="rId14" Type="http://schemas.openxmlformats.org/officeDocument/2006/relationships/slideLayout" Target="../slideLayouts/slideLayout2.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image" Target="../media/image21.png"/><Relationship Id="rId10" Type="http://schemas.openxmlformats.org/officeDocument/2006/relationships/tags" Target="../tags/tag84.xml"/><Relationship Id="rId1" Type="http://schemas.openxmlformats.org/officeDocument/2006/relationships/tags" Target="../tags/tag79.xml"/></Relationships>
</file>

<file path=ppt/slides/_rels/slide16.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image" Target="../media/image24.jpeg"/><Relationship Id="rId6" Type="http://schemas.openxmlformats.org/officeDocument/2006/relationships/tags" Target="../tags/tag90.xml"/><Relationship Id="rId5" Type="http://schemas.openxmlformats.org/officeDocument/2006/relationships/image" Target="../media/image23.jpeg"/><Relationship Id="rId4" Type="http://schemas.openxmlformats.org/officeDocument/2006/relationships/tags" Target="../tags/tag89.xml"/><Relationship Id="rId3" Type="http://schemas.openxmlformats.org/officeDocument/2006/relationships/tags" Target="../tags/tag88.xml"/><Relationship Id="rId24" Type="http://schemas.openxmlformats.org/officeDocument/2006/relationships/slideLayout" Target="../slideLayouts/slideLayout2.xml"/><Relationship Id="rId23" Type="http://schemas.openxmlformats.org/officeDocument/2006/relationships/tags" Target="../tags/tag101.xml"/><Relationship Id="rId22" Type="http://schemas.openxmlformats.org/officeDocument/2006/relationships/tags" Target="../tags/tag100.xml"/><Relationship Id="rId21" Type="http://schemas.openxmlformats.org/officeDocument/2006/relationships/image" Target="../media/image29.jpeg"/><Relationship Id="rId20" Type="http://schemas.openxmlformats.org/officeDocument/2006/relationships/tags" Target="../tags/tag99.xml"/><Relationship Id="rId2" Type="http://schemas.openxmlformats.org/officeDocument/2006/relationships/image" Target="../media/image22.png"/><Relationship Id="rId19" Type="http://schemas.openxmlformats.org/officeDocument/2006/relationships/image" Target="../media/image28.png"/><Relationship Id="rId18" Type="http://schemas.openxmlformats.org/officeDocument/2006/relationships/tags" Target="../tags/tag98.xml"/><Relationship Id="rId17" Type="http://schemas.openxmlformats.org/officeDocument/2006/relationships/image" Target="../media/image27.jpeg"/><Relationship Id="rId16" Type="http://schemas.openxmlformats.org/officeDocument/2006/relationships/tags" Target="../tags/tag97.xml"/><Relationship Id="rId15" Type="http://schemas.openxmlformats.org/officeDocument/2006/relationships/image" Target="../media/image26.png"/><Relationship Id="rId14" Type="http://schemas.openxmlformats.org/officeDocument/2006/relationships/tags" Target="../tags/tag96.xml"/><Relationship Id="rId13" Type="http://schemas.openxmlformats.org/officeDocument/2006/relationships/image" Target="../media/image25.png"/><Relationship Id="rId12" Type="http://schemas.openxmlformats.org/officeDocument/2006/relationships/tags" Target="../tags/tag9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tags" Target="../tags/tag87.xml"/></Relationships>
</file>

<file path=ppt/slides/_rels/slide17.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image" Target="../media/image32.png"/><Relationship Id="rId7" Type="http://schemas.openxmlformats.org/officeDocument/2006/relationships/tags" Target="../tags/tag106.xml"/><Relationship Id="rId6" Type="http://schemas.openxmlformats.org/officeDocument/2006/relationships/image" Target="../media/image31.png"/><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image" Target="../media/image30.jpeg"/><Relationship Id="rId2" Type="http://schemas.openxmlformats.org/officeDocument/2006/relationships/tags" Target="../tags/tag103.xml"/><Relationship Id="rId13" Type="http://schemas.openxmlformats.org/officeDocument/2006/relationships/notesSlide" Target="../notesSlides/notesSlide10.xml"/><Relationship Id="rId12" Type="http://schemas.openxmlformats.org/officeDocument/2006/relationships/slideLayout" Target="../slideLayouts/slideLayout2.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tags" Target="../tags/tag10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111.xml"/><Relationship Id="rId2" Type="http://schemas.openxmlformats.org/officeDocument/2006/relationships/image" Target="../media/image33.png"/><Relationship Id="rId1" Type="http://schemas.openxmlformats.org/officeDocument/2006/relationships/tags" Target="../tags/tag110.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114.xml"/><Relationship Id="rId3" Type="http://schemas.openxmlformats.org/officeDocument/2006/relationships/tags" Target="../tags/tag113.xml"/><Relationship Id="rId2" Type="http://schemas.openxmlformats.org/officeDocument/2006/relationships/image" Target="../media/image34.png"/><Relationship Id="rId1" Type="http://schemas.openxmlformats.org/officeDocument/2006/relationships/tags" Target="../tags/tag11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1.jpeg"/><Relationship Id="rId1" Type="http://schemas.openxmlformats.org/officeDocument/2006/relationships/tags" Target="../tags/tag14.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2.xml"/><Relationship Id="rId5" Type="http://schemas.openxmlformats.org/officeDocument/2006/relationships/tags" Target="../tags/tag117.xml"/><Relationship Id="rId4" Type="http://schemas.openxmlformats.org/officeDocument/2006/relationships/image" Target="../media/image36.jpeg"/><Relationship Id="rId3" Type="http://schemas.openxmlformats.org/officeDocument/2006/relationships/tags" Target="../tags/tag116.xml"/><Relationship Id="rId2" Type="http://schemas.openxmlformats.org/officeDocument/2006/relationships/image" Target="../media/image35.jpeg"/><Relationship Id="rId1" Type="http://schemas.openxmlformats.org/officeDocument/2006/relationships/tags" Target="../tags/tag115.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image" Target="../media/image37.jpeg"/><Relationship Id="rId1" Type="http://schemas.openxmlformats.org/officeDocument/2006/relationships/tags" Target="../tags/tag118.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image" Target="../media/image39.png"/><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image" Target="../media/image38.png"/><Relationship Id="rId10" Type="http://schemas.openxmlformats.org/officeDocument/2006/relationships/notesSlide" Target="../notesSlides/notesSlide15.xml"/><Relationship Id="rId1" Type="http://schemas.openxmlformats.org/officeDocument/2006/relationships/tags" Target="../tags/tag121.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31.xml"/><Relationship Id="rId7" Type="http://schemas.openxmlformats.org/officeDocument/2006/relationships/image" Target="../media/image42.png"/><Relationship Id="rId6" Type="http://schemas.openxmlformats.org/officeDocument/2006/relationships/tags" Target="../tags/tag130.xml"/><Relationship Id="rId5" Type="http://schemas.openxmlformats.org/officeDocument/2006/relationships/image" Target="../media/image41.png"/><Relationship Id="rId4" Type="http://schemas.openxmlformats.org/officeDocument/2006/relationships/tags" Target="../tags/tag129.xml"/><Relationship Id="rId3" Type="http://schemas.openxmlformats.org/officeDocument/2006/relationships/image" Target="../media/image40.png"/><Relationship Id="rId2" Type="http://schemas.openxmlformats.org/officeDocument/2006/relationships/tags" Target="../tags/tag128.xml"/><Relationship Id="rId10" Type="http://schemas.openxmlformats.org/officeDocument/2006/relationships/notesSlide" Target="../notesSlides/notesSlide16.xml"/><Relationship Id="rId1" Type="http://schemas.openxmlformats.org/officeDocument/2006/relationships/tags" Target="../tags/tag127.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134.xml"/><Relationship Id="rId3" Type="http://schemas.openxmlformats.org/officeDocument/2006/relationships/image" Target="../media/image43.png"/><Relationship Id="rId2" Type="http://schemas.openxmlformats.org/officeDocument/2006/relationships/tags" Target="../tags/tag133.xml"/><Relationship Id="rId1" Type="http://schemas.openxmlformats.org/officeDocument/2006/relationships/tags" Target="../tags/tag132.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tags" Target="../tags/tag137.xml"/><Relationship Id="rId4" Type="http://schemas.openxmlformats.org/officeDocument/2006/relationships/image" Target="../media/image45.jpeg"/><Relationship Id="rId3" Type="http://schemas.openxmlformats.org/officeDocument/2006/relationships/tags" Target="../tags/tag136.xml"/><Relationship Id="rId2" Type="http://schemas.openxmlformats.org/officeDocument/2006/relationships/image" Target="../media/image44.jpeg"/><Relationship Id="rId1" Type="http://schemas.openxmlformats.org/officeDocument/2006/relationships/tags" Target="../tags/tag135.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142.xml"/><Relationship Id="rId1" Type="http://schemas.openxmlformats.org/officeDocument/2006/relationships/tags" Target="../tags/tag14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43.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openxmlformats.org/officeDocument/2006/relationships/tags" Target="../tags/tag150.xml"/><Relationship Id="rId4" Type="http://schemas.openxmlformats.org/officeDocument/2006/relationships/image" Target="../media/image46.png"/><Relationship Id="rId3" Type="http://schemas.openxmlformats.org/officeDocument/2006/relationships/tags" Target="../tags/tag149.xml"/><Relationship Id="rId2" Type="http://schemas.openxmlformats.org/officeDocument/2006/relationships/tags" Target="../tags/tag148.xml"/><Relationship Id="rId1" Type="http://schemas.openxmlformats.org/officeDocument/2006/relationships/tags" Target="../tags/tag147.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jpe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2.xml"/><Relationship Id="rId4" Type="http://schemas.openxmlformats.org/officeDocument/2006/relationships/tags" Target="../tags/tag157.xml"/><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60.xml"/><Relationship Id="rId2" Type="http://schemas.openxmlformats.org/officeDocument/2006/relationships/tags" Target="../tags/tag159.xml"/><Relationship Id="rId1" Type="http://schemas.openxmlformats.org/officeDocument/2006/relationships/tags" Target="../tags/tag158.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audio" Target="../media/audio1.wav"/><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audio" Target="../media/audio1.wav"/><Relationship Id="rId7" Type="http://schemas.openxmlformats.org/officeDocument/2006/relationships/tags" Target="../tags/tag173.xml"/><Relationship Id="rId6" Type="http://schemas.openxmlformats.org/officeDocument/2006/relationships/tags" Target="../tags/tag172.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0" Type="http://schemas.openxmlformats.org/officeDocument/2006/relationships/notesSlide" Target="../notesSlides/notesSlide27.xml"/><Relationship Id="rId1" Type="http://schemas.openxmlformats.org/officeDocument/2006/relationships/tags" Target="../tags/tag167.xml"/></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2.xml"/><Relationship Id="rId5" Type="http://schemas.openxmlformats.org/officeDocument/2006/relationships/tags" Target="../tags/tag178.xml"/><Relationship Id="rId4" Type="http://schemas.openxmlformats.org/officeDocument/2006/relationships/tags" Target="../tags/tag177.xml"/><Relationship Id="rId3" Type="http://schemas.openxmlformats.org/officeDocument/2006/relationships/tags" Target="../tags/tag176.xml"/><Relationship Id="rId2" Type="http://schemas.openxmlformats.org/officeDocument/2006/relationships/tags" Target="../tags/tag175.xml"/><Relationship Id="rId1" Type="http://schemas.openxmlformats.org/officeDocument/2006/relationships/tags" Target="../tags/tag174.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slideLayout" Target="../slideLayouts/slideLayout5.xml"/><Relationship Id="rId5" Type="http://schemas.openxmlformats.org/officeDocument/2006/relationships/tags" Target="../tags/tag183.xml"/><Relationship Id="rId4" Type="http://schemas.openxmlformats.org/officeDocument/2006/relationships/tags" Target="../tags/tag182.xml"/><Relationship Id="rId3" Type="http://schemas.openxmlformats.org/officeDocument/2006/relationships/tags" Target="../tags/tag181.xml"/><Relationship Id="rId2" Type="http://schemas.openxmlformats.org/officeDocument/2006/relationships/tags" Target="../tags/tag180.xml"/><Relationship Id="rId1" Type="http://schemas.openxmlformats.org/officeDocument/2006/relationships/tags" Target="../tags/tag179.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5.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8.xml"/><Relationship Id="rId7" Type="http://schemas.openxmlformats.org/officeDocument/2006/relationships/tags" Target="../tags/tag29.xml"/><Relationship Id="rId6" Type="http://schemas.openxmlformats.org/officeDocument/2006/relationships/image" Target="../media/image4.jpeg"/><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s>
</file>

<file path=ppt/slides/_rels/slide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image" Target="../media/image6.jpeg"/><Relationship Id="rId4" Type="http://schemas.openxmlformats.org/officeDocument/2006/relationships/tags" Target="../tags/tag32.xml"/><Relationship Id="rId3" Type="http://schemas.openxmlformats.org/officeDocument/2006/relationships/image" Target="../media/image5.png"/><Relationship Id="rId2" Type="http://schemas.openxmlformats.org/officeDocument/2006/relationships/tags" Target="../tags/tag31.xml"/><Relationship Id="rId12" Type="http://schemas.openxmlformats.org/officeDocument/2006/relationships/notesSlide" Target="../notesSlides/notesSlide4.xml"/><Relationship Id="rId11" Type="http://schemas.openxmlformats.org/officeDocument/2006/relationships/slideLayout" Target="../slideLayouts/slideLayout8.xml"/><Relationship Id="rId10" Type="http://schemas.openxmlformats.org/officeDocument/2006/relationships/tags" Target="../tags/tag37.xml"/><Relationship Id="rId1" Type="http://schemas.openxmlformats.org/officeDocument/2006/relationships/tags" Target="../tags/tag30.xml"/></Relationships>
</file>

<file path=ppt/slides/_rels/slide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7.jpeg"/><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2" Type="http://schemas.openxmlformats.org/officeDocument/2006/relationships/notesSlide" Target="../notesSlides/notesSlide5.xml"/><Relationship Id="rId11" Type="http://schemas.openxmlformats.org/officeDocument/2006/relationships/slideLayout" Target="../slideLayouts/slideLayout8.xml"/><Relationship Id="rId10" Type="http://schemas.openxmlformats.org/officeDocument/2006/relationships/tags" Target="../tags/tag46.xml"/><Relationship Id="rId1" Type="http://schemas.openxmlformats.org/officeDocument/2006/relationships/tags" Target="../tags/tag38.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49.xml"/><Relationship Id="rId3" Type="http://schemas.openxmlformats.org/officeDocument/2006/relationships/image" Target="../media/image8.png"/><Relationship Id="rId2" Type="http://schemas.openxmlformats.org/officeDocument/2006/relationships/tags" Target="../tags/tag48.xml"/><Relationship Id="rId1" Type="http://schemas.openxmlformats.org/officeDocument/2006/relationships/tags" Target="../tags/tag47.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image" Target="../media/image9.wmf"/><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ctrTitle"/>
            <p:custDataLst>
              <p:tags r:id="rId1"/>
            </p:custDataLst>
          </p:nvPr>
        </p:nvSpPr>
        <p:spPr>
          <a:xfrm>
            <a:off x="685800" y="1600200"/>
            <a:ext cx="7772400" cy="1470025"/>
          </a:xfrm>
        </p:spPr>
        <p:txBody>
          <a:bodyPr/>
          <a:lstStyle/>
          <a:p>
            <a:r>
              <a:rPr lang="zh-CN" altLang="en-US" sz="6000" dirty="0" smtClean="0"/>
              <a:t>分子生物学实验</a:t>
            </a:r>
            <a:br>
              <a:rPr lang="zh-CN" altLang="en-US" sz="6000" dirty="0" smtClean="0"/>
            </a:br>
            <a:endParaRPr lang="zh-CN" altLang="en-US" sz="6000" dirty="0" smtClean="0"/>
          </a:p>
        </p:txBody>
      </p:sp>
      <p:sp>
        <p:nvSpPr>
          <p:cNvPr id="3" name="副标题 2"/>
          <p:cNvSpPr>
            <a:spLocks noGrp="1"/>
          </p:cNvSpPr>
          <p:nvPr>
            <p:ph type="subTitle" idx="1"/>
            <p:custDataLst>
              <p:tags r:id="rId2"/>
            </p:custDataLst>
          </p:nvPr>
        </p:nvSpPr>
        <p:spPr>
          <a:xfrm>
            <a:off x="1295400" y="2819400"/>
            <a:ext cx="6400800" cy="1752600"/>
          </a:xfrm>
        </p:spPr>
        <p:txBody>
          <a:bodyPr/>
          <a:lstStyle/>
          <a:p>
            <a:pPr marL="342900" indent="-342900">
              <a:defRPr/>
            </a:pPr>
            <a:r>
              <a:rPr lang="zh-CN" altLang="en-US" dirty="0" smtClean="0"/>
              <a:t>主讲：毛   歆</a:t>
            </a:r>
            <a:endParaRPr lang="zh-CN" altLang="en-US" dirty="0" smtClean="0"/>
          </a:p>
          <a:p>
            <a:pPr marL="342900" indent="-342900" algn="l">
              <a:defRPr/>
            </a:pPr>
            <a:r>
              <a:rPr lang="zh-CN" altLang="en-US" dirty="0" smtClean="0"/>
              <a:t> </a:t>
            </a:r>
            <a:r>
              <a:rPr lang="en-US" altLang="zh-CN" dirty="0" smtClean="0"/>
              <a:t>               </a:t>
            </a:r>
            <a:r>
              <a:rPr lang="zh-CN" altLang="en-US" dirty="0" smtClean="0">
                <a:solidFill>
                  <a:schemeClr val="tx2"/>
                </a:solidFill>
              </a:rPr>
              <a:t>助教：  </a:t>
            </a:r>
            <a:r>
              <a:rPr lang="en-US" altLang="zh-CN" dirty="0" smtClean="0">
                <a:solidFill>
                  <a:schemeClr val="tx2"/>
                </a:solidFill>
              </a:rPr>
              <a:t>      </a:t>
            </a:r>
            <a:r>
              <a:rPr lang="zh-CN" altLang="en-US" dirty="0" smtClean="0">
                <a:solidFill>
                  <a:schemeClr val="tx2"/>
                </a:solidFill>
              </a:rPr>
              <a:t> </a:t>
            </a:r>
            <a:endParaRPr lang="en-US" altLang="zh-CN" dirty="0" smtClean="0"/>
          </a:p>
          <a:p>
            <a:pPr marL="342900" indent="-342900">
              <a:defRPr/>
            </a:pPr>
            <a:r>
              <a:rPr lang="zh-CN" altLang="en-US" dirty="0" smtClean="0"/>
              <a:t>教辅：杨明园</a:t>
            </a:r>
            <a:endParaRPr lang="en-US" altLang="zh-CN" dirty="0" smtClean="0"/>
          </a:p>
          <a:p>
            <a:pPr marL="342900" indent="-342900">
              <a:defRPr/>
            </a:pPr>
            <a:r>
              <a:rPr lang="en-US" altLang="zh-CN" dirty="0" smtClean="0"/>
              <a:t>          </a:t>
            </a:r>
            <a:r>
              <a:rPr lang="zh-CN" altLang="en-US" dirty="0" smtClean="0"/>
              <a:t>谢会平</a:t>
            </a:r>
            <a:endParaRPr lang="zh-CN" altLang="en-US" dirty="0" smtClean="0"/>
          </a:p>
          <a:p>
            <a:pPr marL="342900" indent="-342900">
              <a:defRPr/>
            </a:pPr>
            <a:endParaRPr lang="en-US" altLang="zh-CN" dirty="0" smtClean="0"/>
          </a:p>
          <a:p>
            <a:pPr marL="342900" indent="-342900">
              <a:defRPr/>
            </a:pPr>
            <a:r>
              <a:rPr lang="zh-CN" altLang="en-US" dirty="0" smtClean="0"/>
              <a:t>          </a:t>
            </a:r>
            <a:endParaRPr lang="zh-CN" altLang="en-US" dirty="0" smtClean="0"/>
          </a:p>
          <a:p>
            <a:pPr>
              <a:defRPr/>
            </a:pPr>
            <a:endParaRPr lang="zh-CN" altLang="en-US" dirty="0"/>
          </a:p>
        </p:txBody>
      </p:sp>
      <p:sp>
        <p:nvSpPr>
          <p:cNvPr id="4101" name="Rectangle 5"/>
          <p:cNvSpPr>
            <a:spLocks noChangeArrowheads="1"/>
          </p:cNvSpPr>
          <p:nvPr>
            <p:custDataLst>
              <p:tags r:id="rId3"/>
            </p:custDataLst>
          </p:nvPr>
        </p:nvSpPr>
        <p:spPr bwMode="auto">
          <a:xfrm>
            <a:off x="3460750" y="457200"/>
            <a:ext cx="5791200" cy="1143000"/>
          </a:xfrm>
          <a:prstGeom prst="rect">
            <a:avLst/>
          </a:prstGeom>
          <a:noFill/>
          <a:ln w="9525">
            <a:noFill/>
            <a:miter lim="800000"/>
          </a:ln>
          <a:effectLst/>
        </p:spPr>
        <p:txBody>
          <a:bodyPr anchor="ctr"/>
          <a:lstStyle/>
          <a:p>
            <a:pPr>
              <a:buFont typeface="Arial" panose="020B0604020202020204" pitchFamily="34" charset="0"/>
              <a:buNone/>
              <a:defRPr/>
            </a:pPr>
            <a:endParaRPr lang="zh-CN" altLang="en-US" sz="6000" dirty="0">
              <a:solidFill>
                <a:srgbClr val="0000FF"/>
              </a:solidFill>
              <a:effectLst>
                <a:outerShdw blurRad="38100" dist="38100" dir="2700000" algn="tl">
                  <a:srgbClr val="C0C0C0"/>
                </a:outerShdw>
              </a:effectLst>
            </a:endParaRPr>
          </a:p>
        </p:txBody>
      </p:sp>
      <p:sp>
        <p:nvSpPr>
          <p:cNvPr id="2052" name="Rectangle 6"/>
          <p:cNvSpPr>
            <a:spLocks noChangeArrowheads="1"/>
          </p:cNvSpPr>
          <p:nvPr>
            <p:custDataLst>
              <p:tags r:id="rId4"/>
            </p:custDataLst>
          </p:nvPr>
        </p:nvSpPr>
        <p:spPr bwMode="auto">
          <a:xfrm>
            <a:off x="5715000" y="1828800"/>
            <a:ext cx="27971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3200">
                <a:solidFill>
                  <a:srgbClr val="FF0000"/>
                </a:solidFill>
              </a:rPr>
              <a:t>           </a:t>
            </a:r>
            <a:endParaRPr lang="zh-CN" altLang="en-US" sz="3200">
              <a:solidFill>
                <a:srgbClr val="FF0000"/>
              </a:solidFill>
            </a:endParaRPr>
          </a:p>
          <a:p>
            <a:pPr>
              <a:spcBef>
                <a:spcPct val="20000"/>
              </a:spcBef>
            </a:pPr>
            <a:endParaRPr lang="en-US" altLang="zh-CN" sz="3200">
              <a:solidFill>
                <a:srgbClr val="FF0000"/>
              </a:solidFill>
            </a:endParaRPr>
          </a:p>
        </p:txBody>
      </p:sp>
      <p:sp>
        <p:nvSpPr>
          <p:cNvPr id="8" name="矩形 7"/>
          <p:cNvSpPr/>
          <p:nvPr>
            <p:custDataLst>
              <p:tags r:id="rId5"/>
            </p:custDataLst>
          </p:nvPr>
        </p:nvSpPr>
        <p:spPr>
          <a:xfrm>
            <a:off x="2743200" y="5791200"/>
            <a:ext cx="3581400" cy="6445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buFont typeface="Arial" panose="020B0604020202020204" pitchFamily="34" charset="0"/>
              <a:buNone/>
              <a:defRPr/>
            </a:pPr>
            <a:r>
              <a:rPr lang="zh-CN" altLang="en-US" sz="3600" dirty="0">
                <a:solidFill>
                  <a:srgbClr val="FF0000"/>
                </a:solidFill>
                <a:latin typeface="+mj-ea"/>
                <a:ea typeface="+mj-ea"/>
              </a:rPr>
              <a:t>希望合作愉快</a:t>
            </a:r>
            <a:r>
              <a:rPr lang="en-US" altLang="zh-CN" sz="3600" dirty="0">
                <a:solidFill>
                  <a:srgbClr val="FF0000"/>
                </a:solidFill>
                <a:latin typeface="+mj-ea"/>
                <a:ea typeface="+mj-ea"/>
              </a:rPr>
              <a:t>!</a:t>
            </a:r>
            <a:endParaRPr lang="en-US" altLang="zh-CN" sz="3600" dirty="0">
              <a:solidFill>
                <a:srgbClr val="FF0000"/>
              </a:solidFill>
              <a:latin typeface="+mj-ea"/>
              <a:ea typeface="+mj-ea"/>
            </a:endParaRPr>
          </a:p>
        </p:txBody>
      </p:sp>
      <p:pic>
        <p:nvPicPr>
          <p:cNvPr id="2" name="图片 1"/>
          <p:cNvPicPr>
            <a:picLocks noChangeAspect="1"/>
          </p:cNvPicPr>
          <p:nvPr>
            <p:custDataLst>
              <p:tags r:id="rId6"/>
            </p:custDataLst>
          </p:nvPr>
        </p:nvPicPr>
        <p:blipFill>
          <a:blip r:embed="rId7"/>
          <a:srcRect l="14606" t="16573" r="12172" b="34519"/>
          <a:stretch>
            <a:fillRect/>
          </a:stretch>
        </p:blipFill>
        <p:spPr>
          <a:xfrm>
            <a:off x="1167765" y="2590800"/>
            <a:ext cx="7344410" cy="275971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1" nodeType="clickEffect">
                                  <p:stCondLst>
                                    <p:cond delay="0"/>
                                  </p:stCondLst>
                                  <p:childTnLst>
                                    <p:animScale>
                                      <p:cBhvr>
                                        <p:cTn id="10"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P spid="8"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5"/>
          <p:cNvSpPr>
            <a:spLocks noChangeArrowheads="1"/>
          </p:cNvSpPr>
          <p:nvPr>
            <p:custDataLst>
              <p:tags r:id="rId1"/>
            </p:custDataLst>
          </p:nvPr>
        </p:nvSpPr>
        <p:spPr bwMode="auto">
          <a:xfrm>
            <a:off x="1536700" y="304800"/>
            <a:ext cx="5880100" cy="762000"/>
          </a:xfrm>
          <a:prstGeom prst="rect">
            <a:avLst/>
          </a:prstGeom>
          <a:noFill/>
          <a:ln w="9525">
            <a:noFill/>
            <a:miter lim="800000"/>
          </a:ln>
          <a:effectLst/>
        </p:spPr>
        <p:txBody>
          <a:bodyPr anchor="b"/>
          <a:lstStyle/>
          <a:p>
            <a:pPr>
              <a:buFont typeface="Arial" panose="020B0604020202020204" pitchFamily="34" charset="0"/>
              <a:buNone/>
              <a:defRPr/>
            </a:pPr>
            <a:endParaRPr kumimoji="1" lang="zh-CN" altLang="en-US" sz="3200" dirty="0">
              <a:effectLst>
                <a:outerShdw blurRad="38100" dist="38100" dir="2700000" algn="tl">
                  <a:srgbClr val="C0C0C0"/>
                </a:outerShdw>
              </a:effectLst>
              <a:latin typeface="宋体" panose="02010600030101010101" pitchFamily="2" charset="-122"/>
            </a:endParaRPr>
          </a:p>
        </p:txBody>
      </p:sp>
      <p:pic>
        <p:nvPicPr>
          <p:cNvPr id="16387" name="Picture 11" descr="11-1"/>
          <p:cNvPicPr>
            <a:picLocks noChangeAspect="1"/>
          </p:cNvPicPr>
          <p:nvPr>
            <p:custDataLst>
              <p:tags r:id="rId2"/>
            </p:custDataLst>
          </p:nvPr>
        </p:nvPicPr>
        <p:blipFill>
          <a:blip r:embed="rId3" cstate="print">
            <a:lum bright="-44000" contrast="72000"/>
            <a:extLst>
              <a:ext uri="{28A0092B-C50C-407E-A947-70E740481C1C}">
                <a14:useLocalDpi xmlns:a14="http://schemas.microsoft.com/office/drawing/2010/main" val="0"/>
              </a:ext>
            </a:extLst>
          </a:blip>
          <a:srcRect/>
          <a:stretch>
            <a:fillRect/>
          </a:stretch>
        </p:blipFill>
        <p:spPr bwMode="auto">
          <a:xfrm>
            <a:off x="5486400" y="1295400"/>
            <a:ext cx="3074988"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Line 13"/>
          <p:cNvSpPr>
            <a:spLocks noChangeShapeType="1"/>
          </p:cNvSpPr>
          <p:nvPr>
            <p:custDataLst>
              <p:tags r:id="rId4"/>
            </p:custDataLst>
          </p:nvPr>
        </p:nvSpPr>
        <p:spPr bwMode="auto">
          <a:xfrm>
            <a:off x="0" y="1066800"/>
            <a:ext cx="9144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6" name="标题 5"/>
          <p:cNvSpPr>
            <a:spLocks noGrp="1"/>
          </p:cNvSpPr>
          <p:nvPr>
            <p:ph type="title"/>
          </p:nvPr>
        </p:nvSpPr>
        <p:spPr>
          <a:xfrm>
            <a:off x="2057400" y="990600"/>
            <a:ext cx="5638800" cy="476250"/>
          </a:xfrm>
        </p:spPr>
        <p:txBody>
          <a:bodyPr/>
          <a:lstStyle/>
          <a:p>
            <a:pPr eaLnBrk="1" hangingPunct="1">
              <a:defRPr/>
            </a:pPr>
            <a:r>
              <a:rPr lang="zh-CN" altLang="en-US" dirty="0" smtClean="0"/>
              <a:t>分子克隆技术的一般操作步骤</a:t>
            </a:r>
            <a:br>
              <a:rPr kumimoji="1" lang="zh-CN" altLang="en-US" b="0" kern="1200" dirty="0" smtClean="0">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cs typeface="+mn-cs"/>
              </a:rPr>
            </a:br>
            <a:endParaRPr lang="zh-CN" altLang="en-US" dirty="0"/>
          </a:p>
        </p:txBody>
      </p:sp>
      <p:sp>
        <p:nvSpPr>
          <p:cNvPr id="8" name="内容占位符 7"/>
          <p:cNvSpPr>
            <a:spLocks noGrp="1"/>
          </p:cNvSpPr>
          <p:nvPr>
            <p:ph idx="1"/>
          </p:nvPr>
        </p:nvSpPr>
        <p:spPr>
          <a:xfrm>
            <a:off x="685800" y="1524000"/>
            <a:ext cx="4495800" cy="4602163"/>
          </a:xfrm>
        </p:spPr>
        <p:txBody>
          <a:bodyPr/>
          <a:lstStyle/>
          <a:p>
            <a:pPr marL="381000" indent="-381000">
              <a:buClr>
                <a:srgbClr val="FF0000"/>
              </a:buClr>
              <a:buFontTx/>
              <a:buNone/>
              <a:defRPr/>
            </a:pPr>
            <a:r>
              <a:rPr lang="en-US" altLang="zh-CN" sz="2400" dirty="0" smtClean="0">
                <a:latin typeface="+mn-ea"/>
                <a:ea typeface="+mn-ea"/>
              </a:rPr>
              <a:t>1</a:t>
            </a:r>
            <a:r>
              <a:rPr lang="zh-CN" altLang="en-US" sz="2400" dirty="0" smtClean="0">
                <a:latin typeface="+mn-ea"/>
                <a:ea typeface="+mn-ea"/>
              </a:rPr>
              <a:t>、获得目的基因；</a:t>
            </a:r>
            <a:endParaRPr lang="zh-CN" altLang="en-US" sz="2400" dirty="0" smtClean="0">
              <a:latin typeface="+mn-ea"/>
              <a:ea typeface="+mn-ea"/>
            </a:endParaRPr>
          </a:p>
          <a:p>
            <a:pPr marL="381000" indent="-381000">
              <a:buClr>
                <a:srgbClr val="FF0000"/>
              </a:buClr>
              <a:buFontTx/>
              <a:buNone/>
              <a:defRPr/>
            </a:pPr>
            <a:r>
              <a:rPr lang="en-US" altLang="zh-CN" sz="2400" dirty="0" smtClean="0">
                <a:latin typeface="+mn-ea"/>
                <a:ea typeface="+mn-ea"/>
              </a:rPr>
              <a:t>2</a:t>
            </a:r>
            <a:r>
              <a:rPr lang="zh-CN" altLang="en-US" sz="2400" dirty="0" smtClean="0">
                <a:latin typeface="+mn-ea"/>
                <a:ea typeface="+mn-ea"/>
              </a:rPr>
              <a:t>、与克隆载体连接，形成新的重组</a:t>
            </a:r>
            <a:r>
              <a:rPr lang="en-US" altLang="zh-CN" sz="2400" dirty="0" smtClean="0">
                <a:latin typeface="+mn-ea"/>
                <a:ea typeface="+mn-ea"/>
              </a:rPr>
              <a:t>DNA</a:t>
            </a:r>
            <a:r>
              <a:rPr lang="zh-CN" altLang="en-US" sz="2400" dirty="0" smtClean="0">
                <a:latin typeface="+mn-ea"/>
                <a:ea typeface="+mn-ea"/>
              </a:rPr>
              <a:t>分子；</a:t>
            </a:r>
            <a:endParaRPr lang="zh-CN" altLang="en-US" sz="2400" dirty="0" smtClean="0">
              <a:latin typeface="+mn-ea"/>
              <a:ea typeface="+mn-ea"/>
            </a:endParaRPr>
          </a:p>
          <a:p>
            <a:pPr marL="381000" indent="-381000">
              <a:buClr>
                <a:srgbClr val="FF0000"/>
              </a:buClr>
              <a:buFontTx/>
              <a:buNone/>
              <a:defRPr/>
            </a:pPr>
            <a:r>
              <a:rPr lang="en-US" altLang="zh-CN" sz="2400" dirty="0" smtClean="0">
                <a:latin typeface="+mn-ea"/>
                <a:ea typeface="+mn-ea"/>
              </a:rPr>
              <a:t>3</a:t>
            </a:r>
            <a:r>
              <a:rPr lang="zh-CN" altLang="en-US" sz="2400" dirty="0" smtClean="0">
                <a:latin typeface="+mn-ea"/>
                <a:ea typeface="+mn-ea"/>
              </a:rPr>
              <a:t>、转化受体细胞，在受体细胞中复制和遗传；</a:t>
            </a:r>
            <a:endParaRPr lang="zh-CN" altLang="en-US" sz="2400" dirty="0" smtClean="0">
              <a:latin typeface="+mn-ea"/>
              <a:ea typeface="+mn-ea"/>
            </a:endParaRPr>
          </a:p>
          <a:p>
            <a:pPr marL="381000" indent="-381000">
              <a:buClr>
                <a:srgbClr val="FF0000"/>
              </a:buClr>
              <a:buFontTx/>
              <a:buNone/>
              <a:defRPr/>
            </a:pPr>
            <a:r>
              <a:rPr lang="en-US" altLang="zh-CN" sz="2400" dirty="0" smtClean="0">
                <a:latin typeface="+mn-ea"/>
                <a:ea typeface="+mn-ea"/>
              </a:rPr>
              <a:t>4</a:t>
            </a:r>
            <a:r>
              <a:rPr lang="zh-CN" altLang="en-US" sz="2400" dirty="0" smtClean="0">
                <a:latin typeface="+mn-ea"/>
                <a:ea typeface="+mn-ea"/>
              </a:rPr>
              <a:t>、对转化子筛选和鉴定；</a:t>
            </a:r>
            <a:endParaRPr lang="zh-CN" altLang="en-US" sz="2400" dirty="0" smtClean="0">
              <a:latin typeface="+mn-ea"/>
              <a:ea typeface="+mn-ea"/>
            </a:endParaRPr>
          </a:p>
          <a:p>
            <a:pPr marL="381000" indent="-381000">
              <a:buClr>
                <a:srgbClr val="FF0000"/>
              </a:buClr>
              <a:buFontTx/>
              <a:buNone/>
              <a:defRPr/>
            </a:pPr>
            <a:r>
              <a:rPr lang="en-US" altLang="zh-CN" sz="2400" dirty="0" smtClean="0">
                <a:latin typeface="+mn-ea"/>
                <a:ea typeface="+mn-ea"/>
              </a:rPr>
              <a:t>5</a:t>
            </a:r>
            <a:r>
              <a:rPr lang="zh-CN" altLang="en-US" sz="2400" dirty="0" smtClean="0">
                <a:latin typeface="+mn-ea"/>
                <a:ea typeface="+mn-ea"/>
              </a:rPr>
              <a:t>、获得外源基因的细胞或生物体培养，表达出所需要的遗传性状或产物。</a:t>
            </a:r>
            <a:endParaRPr lang="zh-CN" altLang="en-US" sz="2400" dirty="0">
              <a:latin typeface="+mn-ea"/>
              <a:ea typeface="+mn-ea"/>
            </a:endParaRPr>
          </a:p>
        </p:txBody>
      </p:sp>
      <p:sp>
        <p:nvSpPr>
          <p:cNvPr id="2" name="文本框 1"/>
          <p:cNvSpPr txBox="1"/>
          <p:nvPr/>
        </p:nvSpPr>
        <p:spPr>
          <a:xfrm>
            <a:off x="8561705" y="2895600"/>
            <a:ext cx="518160" cy="1938020"/>
          </a:xfrm>
          <a:prstGeom prst="rect">
            <a:avLst/>
          </a:prstGeom>
          <a:noFill/>
        </p:spPr>
        <p:txBody>
          <a:bodyPr wrap="square" rtlCol="0" anchor="t">
            <a:spAutoFit/>
          </a:bodyPr>
          <a:p>
            <a:pPr>
              <a:defRPr/>
            </a:pPr>
            <a:r>
              <a:rPr lang="zh-CN" altLang="en-US" sz="2400" b="1" kern="0" dirty="0" smtClean="0">
                <a:solidFill>
                  <a:schemeClr val="tx2"/>
                </a:solidFill>
                <a:latin typeface="+mn-ea"/>
                <a:ea typeface="+mn-ea"/>
                <a:sym typeface="+mn-ea"/>
              </a:rPr>
              <a:t>分切接转筛</a:t>
            </a:r>
            <a:endParaRPr lang="zh-CN" altLang="en-US" sz="2400" b="1" kern="0" dirty="0" smtClean="0">
              <a:solidFill>
                <a:schemeClr val="tx2"/>
              </a:solidFill>
              <a:latin typeface="+mn-ea"/>
              <a:ea typeface="+mn-ea"/>
              <a:sym typeface="+mn-ea"/>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ChangeArrowheads="1"/>
          </p:cNvSpPr>
          <p:nvPr>
            <p:custDataLst>
              <p:tags r:id="rId1"/>
            </p:custDataLst>
          </p:nvPr>
        </p:nvSpPr>
        <p:spPr bwMode="auto">
          <a:xfrm>
            <a:off x="1346200" y="838200"/>
            <a:ext cx="62611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4800">
              <a:solidFill>
                <a:srgbClr val="FF0000"/>
              </a:solidFill>
            </a:endParaRPr>
          </a:p>
        </p:txBody>
      </p:sp>
      <p:sp>
        <p:nvSpPr>
          <p:cNvPr id="25607" name="Rectangle 7"/>
          <p:cNvSpPr>
            <a:spLocks noChangeArrowheads="1"/>
          </p:cNvSpPr>
          <p:nvPr>
            <p:custDataLst>
              <p:tags r:id="rId2"/>
            </p:custDataLst>
          </p:nvPr>
        </p:nvSpPr>
        <p:spPr bwMode="auto">
          <a:xfrm>
            <a:off x="584200" y="1600200"/>
            <a:ext cx="77851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45000"/>
              </a:spcBef>
              <a:buClr>
                <a:schemeClr val="tx1"/>
              </a:buClr>
              <a:buFont typeface="Wingdings" panose="05000000000000000000" pitchFamily="2" charset="2"/>
              <a:buChar char="Ø"/>
            </a:pPr>
            <a:endParaRPr lang="zh-CN" altLang="en-US" sz="900"/>
          </a:p>
        </p:txBody>
      </p:sp>
      <p:sp>
        <p:nvSpPr>
          <p:cNvPr id="22532" name="Line 9"/>
          <p:cNvSpPr>
            <a:spLocks noChangeShapeType="1"/>
          </p:cNvSpPr>
          <p:nvPr>
            <p:custDataLst>
              <p:tags r:id="rId3"/>
            </p:custDataLst>
          </p:nvPr>
        </p:nvSpPr>
        <p:spPr bwMode="auto">
          <a:xfrm>
            <a:off x="0" y="1066800"/>
            <a:ext cx="9144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533" name="标题 5"/>
          <p:cNvSpPr>
            <a:spLocks noGrp="1"/>
          </p:cNvSpPr>
          <p:nvPr>
            <p:ph type="title"/>
          </p:nvPr>
        </p:nvSpPr>
        <p:spPr>
          <a:xfrm>
            <a:off x="533400" y="685800"/>
            <a:ext cx="8229600" cy="685800"/>
          </a:xfrm>
        </p:spPr>
        <p:txBody>
          <a:bodyPr/>
          <a:lstStyle/>
          <a:p>
            <a:r>
              <a:rPr lang="zh-CN" altLang="en-US" smtClean="0">
                <a:latin typeface="Arial" panose="020B0604020202020204" pitchFamily="34" charset="0"/>
              </a:rPr>
              <a:t>分子克隆技术的</a:t>
            </a:r>
            <a:r>
              <a:rPr lang="zh-CN" altLang="en-US" smtClean="0">
                <a:solidFill>
                  <a:srgbClr val="FF0000"/>
                </a:solidFill>
                <a:latin typeface="Arial" panose="020B0604020202020204" pitchFamily="34" charset="0"/>
              </a:rPr>
              <a:t>应用</a:t>
            </a:r>
            <a:br>
              <a:rPr lang="zh-CN" altLang="en-US" sz="3600" smtClean="0">
                <a:solidFill>
                  <a:srgbClr val="FF0000"/>
                </a:solidFill>
                <a:latin typeface="Arial" panose="020B0604020202020204" pitchFamily="34" charset="0"/>
              </a:rPr>
            </a:br>
            <a:endParaRPr lang="zh-CN" altLang="en-US" smtClean="0"/>
          </a:p>
        </p:txBody>
      </p:sp>
      <p:sp>
        <p:nvSpPr>
          <p:cNvPr id="7" name="内容占位符 6"/>
          <p:cNvSpPr>
            <a:spLocks noGrp="1"/>
          </p:cNvSpPr>
          <p:nvPr>
            <p:ph idx="1"/>
          </p:nvPr>
        </p:nvSpPr>
        <p:spPr>
          <a:xfrm>
            <a:off x="533400" y="1295400"/>
            <a:ext cx="8229600" cy="4525963"/>
          </a:xfrm>
        </p:spPr>
        <p:txBody>
          <a:bodyPr/>
          <a:lstStyle/>
          <a:p>
            <a:pPr marL="457200" indent="-457200" algn="just">
              <a:lnSpc>
                <a:spcPct val="120000"/>
              </a:lnSpc>
              <a:spcBef>
                <a:spcPct val="45000"/>
              </a:spcBef>
              <a:buClr>
                <a:schemeClr val="tx1"/>
              </a:buClr>
              <a:buFont typeface="Wingdings" panose="05000000000000000000" pitchFamily="2" charset="2"/>
              <a:buChar char="Ø"/>
              <a:defRPr/>
            </a:pPr>
            <a:r>
              <a:rPr lang="zh-CN" altLang="en-US" dirty="0" smtClean="0">
                <a:latin typeface="Arial" panose="020B0604020202020204" pitchFamily="34" charset="0"/>
              </a:rPr>
              <a:t>基因结构与功能的研究：</a:t>
            </a:r>
            <a:endParaRPr lang="zh-CN" altLang="en-US" dirty="0" smtClean="0">
              <a:latin typeface="Arial" panose="020B0604020202020204" pitchFamily="34" charset="0"/>
            </a:endParaRPr>
          </a:p>
          <a:p>
            <a:pPr marL="457200" indent="-457200" algn="just">
              <a:lnSpc>
                <a:spcPct val="120000"/>
              </a:lnSpc>
              <a:spcBef>
                <a:spcPct val="45000"/>
              </a:spcBef>
              <a:buClr>
                <a:schemeClr val="tx1"/>
              </a:buClr>
              <a:buFontTx/>
              <a:buNone/>
              <a:defRPr/>
            </a:pPr>
            <a:r>
              <a:rPr lang="zh-CN" altLang="en-US" dirty="0" smtClean="0">
                <a:latin typeface="Arial" panose="020B0604020202020204" pitchFamily="34" charset="0"/>
              </a:rPr>
              <a:t>      新的基因类型：假基因  断裂基因  重叠基因  </a:t>
            </a:r>
            <a:endParaRPr lang="zh-CN" altLang="en-US" dirty="0" smtClean="0">
              <a:latin typeface="Arial" panose="020B0604020202020204" pitchFamily="34" charset="0"/>
            </a:endParaRPr>
          </a:p>
          <a:p>
            <a:pPr marL="457200" indent="-457200">
              <a:lnSpc>
                <a:spcPct val="80000"/>
              </a:lnSpc>
              <a:buClr>
                <a:schemeClr val="tx1"/>
              </a:buClr>
              <a:buFontTx/>
              <a:buNone/>
              <a:defRPr/>
            </a:pPr>
            <a:r>
              <a:rPr lang="zh-CN" altLang="en-US" dirty="0" smtClean="0">
                <a:latin typeface="Arial" panose="020B0604020202020204" pitchFamily="34" charset="0"/>
              </a:rPr>
              <a:t>      基因的表达调控：转录因子、</a:t>
            </a:r>
            <a:r>
              <a:rPr lang="en-US" altLang="zh-CN" dirty="0" smtClean="0">
                <a:latin typeface="Arial" panose="020B0604020202020204" pitchFamily="34" charset="0"/>
              </a:rPr>
              <a:t>3</a:t>
            </a:r>
            <a:r>
              <a:rPr lang="en-US" altLang="zh-CN" dirty="0" smtClean="0">
                <a:latin typeface="Tahoma" panose="020B0604030504040204" pitchFamily="34" charset="0"/>
              </a:rPr>
              <a:t>’</a:t>
            </a:r>
            <a:r>
              <a:rPr lang="zh-CN" altLang="en-US" dirty="0" smtClean="0">
                <a:latin typeface="Arial" panose="020B0604020202020204" pitchFamily="34" charset="0"/>
              </a:rPr>
              <a:t>， </a:t>
            </a:r>
            <a:r>
              <a:rPr lang="en-US" altLang="zh-CN" dirty="0" smtClean="0">
                <a:latin typeface="Arial" panose="020B0604020202020204" pitchFamily="34" charset="0"/>
              </a:rPr>
              <a:t>5</a:t>
            </a:r>
            <a:r>
              <a:rPr lang="en-US" altLang="zh-CN" dirty="0" smtClean="0">
                <a:latin typeface="Tahoma" panose="020B0604030504040204" pitchFamily="34" charset="0"/>
              </a:rPr>
              <a:t>’</a:t>
            </a:r>
            <a:r>
              <a:rPr lang="zh-CN" altLang="en-US" dirty="0" smtClean="0">
                <a:latin typeface="Arial" panose="020B0604020202020204" pitchFamily="34" charset="0"/>
              </a:rPr>
              <a:t>调控因子的功能</a:t>
            </a:r>
            <a:endParaRPr lang="zh-CN" altLang="en-US" dirty="0" smtClean="0">
              <a:latin typeface="Arial" panose="020B0604020202020204" pitchFamily="34" charset="0"/>
            </a:endParaRPr>
          </a:p>
          <a:p>
            <a:pPr marL="457200" indent="-457200" algn="just">
              <a:lnSpc>
                <a:spcPct val="120000"/>
              </a:lnSpc>
              <a:spcBef>
                <a:spcPct val="45000"/>
              </a:spcBef>
              <a:buClr>
                <a:schemeClr val="tx1"/>
              </a:buClr>
              <a:buFont typeface="Wingdings" panose="05000000000000000000" pitchFamily="2" charset="2"/>
              <a:buChar char="Ø"/>
              <a:defRPr/>
            </a:pPr>
            <a:r>
              <a:rPr lang="zh-CN" altLang="en-US" dirty="0" smtClean="0">
                <a:latin typeface="Arial" panose="020B0604020202020204" pitchFamily="34" charset="0"/>
              </a:rPr>
              <a:t>基因组核苷酸全序列的测定与分析：</a:t>
            </a:r>
            <a:endParaRPr lang="en-US" altLang="zh-CN" dirty="0" smtClean="0">
              <a:latin typeface="Arial" panose="020B0604020202020204" pitchFamily="34" charset="0"/>
            </a:endParaRPr>
          </a:p>
          <a:p>
            <a:pPr marL="457200" indent="-457200" algn="just">
              <a:lnSpc>
                <a:spcPct val="120000"/>
              </a:lnSpc>
              <a:spcBef>
                <a:spcPct val="45000"/>
              </a:spcBef>
              <a:buClr>
                <a:schemeClr val="tx1"/>
              </a:buClr>
              <a:buFontTx/>
              <a:buNone/>
              <a:defRPr/>
            </a:pPr>
            <a:r>
              <a:rPr lang="en-US" altLang="zh-CN" dirty="0" smtClean="0">
                <a:latin typeface="Arial" panose="020B0604020202020204" pitchFamily="34" charset="0"/>
              </a:rPr>
              <a:t>       30</a:t>
            </a:r>
            <a:r>
              <a:rPr lang="zh-CN" altLang="en-US" dirty="0" smtClean="0">
                <a:latin typeface="Arial" panose="020B0604020202020204" pitchFamily="34" charset="0"/>
              </a:rPr>
              <a:t>亿</a:t>
            </a:r>
            <a:r>
              <a:rPr lang="en-US" altLang="zh-CN" dirty="0" smtClean="0">
                <a:latin typeface="Arial" panose="020B0604020202020204" pitchFamily="34" charset="0"/>
              </a:rPr>
              <a:t>$, 1990-2005</a:t>
            </a:r>
            <a:r>
              <a:rPr lang="zh-CN" altLang="en-US" dirty="0" smtClean="0">
                <a:latin typeface="Arial" panose="020B0604020202020204" pitchFamily="34" charset="0"/>
              </a:rPr>
              <a:t>年，一个基因专利转让</a:t>
            </a:r>
            <a:r>
              <a:rPr lang="en-US" altLang="zh-CN" dirty="0" smtClean="0">
                <a:latin typeface="Arial" panose="020B0604020202020204" pitchFamily="34" charset="0"/>
              </a:rPr>
              <a:t>3.92</a:t>
            </a:r>
            <a:r>
              <a:rPr lang="zh-CN" altLang="en-US" dirty="0" smtClean="0">
                <a:latin typeface="Arial" panose="020B0604020202020204" pitchFamily="34" charset="0"/>
              </a:rPr>
              <a:t>亿</a:t>
            </a:r>
            <a:r>
              <a:rPr lang="en-US" altLang="zh-CN" dirty="0" smtClean="0">
                <a:latin typeface="Arial" panose="020B0604020202020204" pitchFamily="34" charset="0"/>
              </a:rPr>
              <a:t>$</a:t>
            </a:r>
            <a:endParaRPr lang="zh-CN" altLang="en-US" sz="1400" dirty="0" smtClean="0">
              <a:latin typeface="Arial" panose="020B0604020202020204" pitchFamily="34" charset="0"/>
            </a:endParaRPr>
          </a:p>
          <a:p>
            <a:pPr marL="457200" indent="-457200" algn="just">
              <a:lnSpc>
                <a:spcPct val="120000"/>
              </a:lnSpc>
              <a:spcBef>
                <a:spcPct val="45000"/>
              </a:spcBef>
              <a:buClr>
                <a:schemeClr val="tx1"/>
              </a:buClr>
              <a:buFont typeface="Wingdings" panose="05000000000000000000" pitchFamily="2" charset="2"/>
              <a:buChar char="Ø"/>
              <a:defRPr/>
            </a:pPr>
            <a:r>
              <a:rPr lang="zh-CN" altLang="en-US" dirty="0" smtClean="0">
                <a:latin typeface="Arial" panose="020B0604020202020204" pitchFamily="34" charset="0"/>
              </a:rPr>
              <a:t>转基因动、植物应用：畜牧业，种植业</a:t>
            </a:r>
            <a:endParaRPr lang="zh-CN" altLang="en-US" dirty="0" smtClean="0">
              <a:latin typeface="Arial" panose="020B0604020202020204" pitchFamily="34" charset="0"/>
            </a:endParaRPr>
          </a:p>
          <a:p>
            <a:pPr marL="457200" indent="-457200" algn="just">
              <a:lnSpc>
                <a:spcPct val="120000"/>
              </a:lnSpc>
              <a:spcBef>
                <a:spcPct val="45000"/>
              </a:spcBef>
              <a:buClr>
                <a:schemeClr val="tx1"/>
              </a:buClr>
              <a:buFont typeface="Wingdings" panose="05000000000000000000" pitchFamily="2" charset="2"/>
              <a:buChar char="Ø"/>
              <a:defRPr/>
            </a:pPr>
            <a:r>
              <a:rPr lang="zh-CN" altLang="en-US" dirty="0" smtClean="0">
                <a:latin typeface="Arial" panose="020B0604020202020204" pitchFamily="34" charset="0"/>
              </a:rPr>
              <a:t>生物制药：生产特殊药物的</a:t>
            </a:r>
            <a:r>
              <a:rPr lang="zh-CN" altLang="en-US" dirty="0" smtClean="0">
                <a:latin typeface="Tahoma" panose="020B0604030504040204" pitchFamily="34" charset="0"/>
              </a:rPr>
              <a:t>“</a:t>
            </a:r>
            <a:r>
              <a:rPr lang="zh-CN" altLang="en-US" dirty="0" smtClean="0">
                <a:latin typeface="Arial" panose="020B0604020202020204" pitchFamily="34" charset="0"/>
              </a:rPr>
              <a:t>生物工厂</a:t>
            </a:r>
            <a:r>
              <a:rPr lang="zh-CN" altLang="en-US" dirty="0" smtClean="0">
                <a:latin typeface="Tahoma" panose="020B0604030504040204" pitchFamily="34" charset="0"/>
              </a:rPr>
              <a:t>”</a:t>
            </a:r>
            <a:endParaRPr lang="zh-CN" altLang="en-US" dirty="0" smtClean="0">
              <a:latin typeface="Arial" panose="020B0604020202020204" pitchFamily="34" charset="0"/>
            </a:endParaRPr>
          </a:p>
          <a:p>
            <a:pPr marL="457200" indent="-457200" algn="just">
              <a:lnSpc>
                <a:spcPct val="120000"/>
              </a:lnSpc>
              <a:spcBef>
                <a:spcPct val="45000"/>
              </a:spcBef>
              <a:buClr>
                <a:schemeClr val="tx1"/>
              </a:buClr>
              <a:buFont typeface="Wingdings" panose="05000000000000000000" pitchFamily="2" charset="2"/>
              <a:buChar char="Ø"/>
              <a:defRPr/>
            </a:pPr>
            <a:r>
              <a:rPr lang="zh-CN" altLang="en-US" dirty="0" smtClean="0">
                <a:latin typeface="Arial" panose="020B0604020202020204" pitchFamily="34" charset="0"/>
              </a:rPr>
              <a:t>医学科学研究领域：分子诊断、生物芯片、遗传病的基因治疗、新型疫苗的研制</a:t>
            </a:r>
            <a:endParaRPr lang="zh-CN" altLang="en-US" sz="900" dirty="0" smtClean="0">
              <a:latin typeface="Arial" panose="020B0604020202020204" pitchFamily="34" charset="0"/>
            </a:endParaRPr>
          </a:p>
          <a:p>
            <a:pPr>
              <a:defRPr/>
            </a:pPr>
            <a:endParaRPr lang="zh-CN" altLang="en-US" dirty="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25607">
                                            <p:txEl>
                                              <p:pRg st="0" end="0"/>
                                            </p:txEl>
                                          </p:spTgt>
                                        </p:tgtEl>
                                        <p:attrNameLst>
                                          <p:attrName>style.visibility</p:attrName>
                                        </p:attrNameLst>
                                      </p:cBhvr>
                                      <p:to>
                                        <p:strVal val="visible"/>
                                      </p:to>
                                    </p:set>
                                    <p:animEffect transition="in" filter="blinds(horizontal)">
                                      <p:cBhvr>
                                        <p:cTn id="7" dur="500"/>
                                        <p:tgtEl>
                                          <p:spTgt spid="256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9" descr="12-9"/>
          <p:cNvPicPr>
            <a:picLocks noChangeAspect="1"/>
          </p:cNvPicPr>
          <p:nvPr>
            <p:custDataLst>
              <p:tags r:id="rId1"/>
            </p:custDataLst>
          </p:nvPr>
        </p:nvPicPr>
        <p:blipFill>
          <a:blip r:embed="rId2">
            <a:lum bright="-18000" contrast="48000"/>
            <a:extLst>
              <a:ext uri="{28A0092B-C50C-407E-A947-70E740481C1C}">
                <a14:useLocalDpi xmlns:a14="http://schemas.microsoft.com/office/drawing/2010/main" val="0"/>
              </a:ext>
            </a:extLst>
          </a:blip>
          <a:srcRect/>
          <a:stretch>
            <a:fillRect/>
          </a:stretch>
        </p:blipFill>
        <p:spPr bwMode="auto">
          <a:xfrm>
            <a:off x="4114800" y="2114550"/>
            <a:ext cx="4749800" cy="382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custDataLst>
              <p:tags r:id="rId3"/>
            </p:custDataLst>
          </p:nvPr>
        </p:nvSpPr>
        <p:spPr>
          <a:xfrm>
            <a:off x="7769207" y="98561"/>
            <a:ext cx="1219200" cy="450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2800" noProof="1">
                <a:solidFill>
                  <a:srgbClr val="FFFF00"/>
                </a:solidFill>
                <a:latin typeface="微软雅黑" panose="020B0503020204020204" pitchFamily="34" charset="-122"/>
                <a:ea typeface="微软雅黑" panose="020B0503020204020204" pitchFamily="34" charset="-122"/>
              </a:rPr>
              <a:t>植物</a:t>
            </a:r>
            <a:endParaRPr lang="zh-CN" altLang="en-US" sz="2800" noProof="1">
              <a:solidFill>
                <a:srgbClr val="FFFF00"/>
              </a:solidFill>
              <a:latin typeface="微软雅黑" panose="020B0503020204020204" pitchFamily="34" charset="-122"/>
              <a:ea typeface="微软雅黑" panose="020B0503020204020204" pitchFamily="34" charset="-122"/>
            </a:endParaRPr>
          </a:p>
        </p:txBody>
      </p:sp>
      <p:sp>
        <p:nvSpPr>
          <p:cNvPr id="28679" name="标题 6"/>
          <p:cNvSpPr>
            <a:spLocks noGrp="1"/>
          </p:cNvSpPr>
          <p:nvPr>
            <p:ph type="title"/>
          </p:nvPr>
        </p:nvSpPr>
        <p:spPr>
          <a:xfrm>
            <a:off x="523893" y="647768"/>
            <a:ext cx="8229600" cy="1143000"/>
          </a:xfrm>
        </p:spPr>
        <p:txBody>
          <a:bodyPr/>
          <a:lstStyle/>
          <a:p>
            <a:r>
              <a:rPr lang="zh-CN" altLang="en-US" dirty="0">
                <a:solidFill>
                  <a:srgbClr val="FF0000"/>
                </a:solidFill>
                <a:latin typeface="汉仪中黑简"/>
              </a:rPr>
              <a:t>种植业中的应用</a:t>
            </a:r>
            <a:br>
              <a:rPr lang="zh-CN" altLang="en-US" dirty="0">
                <a:solidFill>
                  <a:srgbClr val="FF0000"/>
                </a:solidFill>
                <a:latin typeface="汉仪中黑简"/>
              </a:rPr>
            </a:br>
            <a:endParaRPr lang="zh-CN" altLang="en-US" dirty="0" smtClean="0"/>
          </a:p>
        </p:txBody>
      </p:sp>
      <p:sp>
        <p:nvSpPr>
          <p:cNvPr id="28680" name="内容占位符 8"/>
          <p:cNvSpPr>
            <a:spLocks noGrp="1"/>
          </p:cNvSpPr>
          <p:nvPr>
            <p:ph idx="1"/>
          </p:nvPr>
        </p:nvSpPr>
        <p:spPr>
          <a:xfrm>
            <a:off x="685902" y="1676446"/>
            <a:ext cx="6324542" cy="3809948"/>
          </a:xfrm>
        </p:spPr>
        <p:txBody>
          <a:bodyPr/>
          <a:lstStyle/>
          <a:p>
            <a:pPr algn="just">
              <a:lnSpc>
                <a:spcPct val="120000"/>
              </a:lnSpc>
              <a:spcBef>
                <a:spcPct val="50000"/>
              </a:spcBef>
              <a:buClr>
                <a:srgbClr val="002060"/>
              </a:buClr>
              <a:buFont typeface="Wingdings" panose="05000000000000000000" pitchFamily="2" charset="2"/>
              <a:buChar char="Ø"/>
            </a:pPr>
            <a:r>
              <a:rPr lang="zh-CN" altLang="en-US" dirty="0">
                <a:latin typeface="宋体" panose="02010600030101010101" pitchFamily="2" charset="-122"/>
              </a:rPr>
              <a:t>抗化学除草剂基因</a:t>
            </a:r>
            <a:endParaRPr lang="zh-CN" altLang="en-US" dirty="0">
              <a:latin typeface="宋体" panose="02010600030101010101" pitchFamily="2" charset="-122"/>
            </a:endParaRPr>
          </a:p>
          <a:p>
            <a:pPr algn="just">
              <a:lnSpc>
                <a:spcPct val="120000"/>
              </a:lnSpc>
              <a:spcBef>
                <a:spcPct val="50000"/>
              </a:spcBef>
              <a:buClr>
                <a:srgbClr val="002060"/>
              </a:buClr>
              <a:buFont typeface="Wingdings" panose="05000000000000000000" pitchFamily="2" charset="2"/>
              <a:buChar char="Ø"/>
            </a:pPr>
            <a:r>
              <a:rPr lang="zh-CN" altLang="en-US" dirty="0">
                <a:latin typeface="宋体" panose="02010600030101010101" pitchFamily="2" charset="-122"/>
              </a:rPr>
              <a:t>固氮酶基因</a:t>
            </a:r>
            <a:endParaRPr lang="zh-CN" altLang="en-US" dirty="0">
              <a:latin typeface="宋体" panose="02010600030101010101" pitchFamily="2" charset="-122"/>
            </a:endParaRPr>
          </a:p>
          <a:p>
            <a:pPr algn="just">
              <a:lnSpc>
                <a:spcPct val="120000"/>
              </a:lnSpc>
              <a:spcBef>
                <a:spcPct val="50000"/>
              </a:spcBef>
              <a:buClr>
                <a:srgbClr val="002060"/>
              </a:buClr>
              <a:buFont typeface="Wingdings" panose="05000000000000000000" pitchFamily="2" charset="2"/>
              <a:buChar char="Ø"/>
            </a:pPr>
            <a:r>
              <a:rPr lang="zh-CN" altLang="en-US" dirty="0" smtClean="0">
                <a:latin typeface="宋体" panose="02010600030101010101" pitchFamily="2" charset="-122"/>
              </a:rPr>
              <a:t>转基因</a:t>
            </a:r>
            <a:r>
              <a:rPr lang="zh-CN" altLang="en-US" dirty="0">
                <a:latin typeface="宋体" panose="02010600030101010101" pitchFamily="2" charset="-122"/>
              </a:rPr>
              <a:t>西红柿</a:t>
            </a:r>
            <a:endParaRPr lang="zh-CN" altLang="en-US" dirty="0">
              <a:latin typeface="宋体" panose="02010600030101010101" pitchFamily="2" charset="-122"/>
            </a:endParaRPr>
          </a:p>
          <a:p>
            <a:pPr algn="just">
              <a:lnSpc>
                <a:spcPct val="120000"/>
              </a:lnSpc>
              <a:spcBef>
                <a:spcPct val="50000"/>
              </a:spcBef>
              <a:buClr>
                <a:srgbClr val="002060"/>
              </a:buClr>
              <a:buFont typeface="Wingdings" panose="05000000000000000000" pitchFamily="2" charset="2"/>
              <a:buChar char="Ø"/>
            </a:pPr>
            <a:r>
              <a:rPr lang="zh-CN" altLang="en-US" dirty="0" smtClean="0">
                <a:latin typeface="宋体" panose="02010600030101010101" pitchFamily="2" charset="-122"/>
              </a:rPr>
              <a:t>人类</a:t>
            </a:r>
            <a:r>
              <a:rPr lang="en-US" altLang="zh-CN" dirty="0">
                <a:latin typeface="宋体" panose="02010600030101010101" pitchFamily="2" charset="-122"/>
              </a:rPr>
              <a:t>DNA</a:t>
            </a:r>
            <a:endParaRPr lang="en-US" altLang="zh-CN" dirty="0">
              <a:latin typeface="宋体" panose="02010600030101010101" pitchFamily="2" charset="-122"/>
            </a:endParaRPr>
          </a:p>
          <a:p>
            <a:pPr algn="just">
              <a:lnSpc>
                <a:spcPct val="120000"/>
              </a:lnSpc>
              <a:spcBef>
                <a:spcPct val="50000"/>
              </a:spcBef>
              <a:buClr>
                <a:srgbClr val="002060"/>
              </a:buClr>
              <a:buFont typeface="Wingdings" panose="05000000000000000000" pitchFamily="2" charset="2"/>
              <a:buChar char="Ø"/>
            </a:pPr>
            <a:r>
              <a:rPr lang="zh-CN" altLang="en-US" dirty="0">
                <a:latin typeface="宋体" panose="02010600030101010101" pitchFamily="2" charset="-122"/>
              </a:rPr>
              <a:t>环境保护等等</a:t>
            </a:r>
            <a:endParaRPr lang="zh-CN" altLang="en-US" dirty="0">
              <a:latin typeface="宋体" panose="02010600030101010101" pitchFamily="2" charset="-122"/>
            </a:endParaRPr>
          </a:p>
          <a:p>
            <a:pPr>
              <a:buClr>
                <a:srgbClr val="002060"/>
              </a:buClr>
            </a:pPr>
            <a:endParaRPr lang="zh-CN" altLang="en-US" dirty="0" smtClean="0"/>
          </a:p>
        </p:txBody>
      </p:sp>
    </p:spTree>
    <p:custDataLst>
      <p:tags r:id="rId4"/>
    </p:custData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文本框 2"/>
          <p:cNvSpPr txBox="1">
            <a:spLocks noChangeArrowheads="1"/>
          </p:cNvSpPr>
          <p:nvPr>
            <p:custDataLst>
              <p:tags r:id="rId1"/>
            </p:custDataLst>
          </p:nvPr>
        </p:nvSpPr>
        <p:spPr bwMode="auto">
          <a:xfrm>
            <a:off x="457200" y="5165662"/>
            <a:ext cx="8394700" cy="87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b="1" dirty="0">
                <a:solidFill>
                  <a:srgbClr val="002060"/>
                </a:solidFill>
                <a:latin typeface="Times New Roman" panose="02020603050405020304" pitchFamily="18" charset="0"/>
                <a:ea typeface="微软雅黑" panose="020B0503020204020204" pitchFamily="34" charset="-122"/>
              </a:rPr>
              <a:t>2018年全球26个国家种植转基因作物，转基因作物的种植面积达1.917亿公顷，比2017增长了1.1％，从1996年至2018年的累计种植面积超过25亿公顷。</a:t>
            </a:r>
            <a:endParaRPr lang="zh-CN" altLang="en-US" b="1" dirty="0">
              <a:solidFill>
                <a:srgbClr val="002060"/>
              </a:solidFill>
              <a:latin typeface="Times New Roman" panose="02020603050405020304" pitchFamily="18" charset="0"/>
              <a:ea typeface="微软雅黑" panose="020B0503020204020204" pitchFamily="34" charset="-122"/>
            </a:endParaRPr>
          </a:p>
        </p:txBody>
      </p:sp>
      <p:pic>
        <p:nvPicPr>
          <p:cNvPr id="23556" name="图片 3"/>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4964113" y="2254250"/>
            <a:ext cx="404336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1"/>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53975" y="2417763"/>
            <a:ext cx="4745038"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p:nvPr>
            <p:custDataLst>
              <p:tags r:id="rId6"/>
            </p:custDataLst>
          </p:nvPr>
        </p:nvSpPr>
        <p:spPr>
          <a:xfrm>
            <a:off x="8139113" y="19050"/>
            <a:ext cx="971550" cy="571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noProof="1">
                <a:solidFill>
                  <a:srgbClr val="FFFF00"/>
                </a:solidFill>
                <a:latin typeface="微软雅黑" panose="020B0503020204020204" pitchFamily="34" charset="-122"/>
                <a:ea typeface="微软雅黑" panose="020B0503020204020204" pitchFamily="34" charset="-122"/>
              </a:rPr>
              <a:t>植物</a:t>
            </a:r>
            <a:endParaRPr lang="zh-CN" altLang="en-US" sz="2400" b="1" noProof="1">
              <a:solidFill>
                <a:srgbClr val="FFFF00"/>
              </a:solidFill>
              <a:latin typeface="微软雅黑" panose="020B0503020204020204" pitchFamily="34" charset="-122"/>
              <a:ea typeface="微软雅黑" panose="020B0503020204020204" pitchFamily="34" charset="-122"/>
            </a:endParaRPr>
          </a:p>
        </p:txBody>
      </p:sp>
      <p:sp>
        <p:nvSpPr>
          <p:cNvPr id="23560" name="标题 7"/>
          <p:cNvSpPr>
            <a:spLocks noGrp="1"/>
          </p:cNvSpPr>
          <p:nvPr>
            <p:ph type="title"/>
          </p:nvPr>
        </p:nvSpPr>
        <p:spPr>
          <a:xfrm>
            <a:off x="395288" y="668386"/>
            <a:ext cx="8229600" cy="1143000"/>
          </a:xfrm>
        </p:spPr>
        <p:txBody>
          <a:bodyPr/>
          <a:lstStyle/>
          <a:p>
            <a:r>
              <a:rPr lang="zh-CN" altLang="en-US" sz="2800" dirty="0">
                <a:latin typeface="Times New Roman" panose="02020603050405020304" pitchFamily="18" charset="0"/>
              </a:rPr>
              <a:t>转基因作物大面积推广，取得重要进展</a:t>
            </a:r>
            <a:endParaRPr lang="zh-CN" altLang="en-US" sz="2800" dirty="0" smtClean="0"/>
          </a:p>
        </p:txBody>
      </p:sp>
      <p:sp>
        <p:nvSpPr>
          <p:cNvPr id="23561" name="内容占位符 8"/>
          <p:cNvSpPr>
            <a:spLocks noGrp="1"/>
          </p:cNvSpPr>
          <p:nvPr>
            <p:ph idx="1"/>
          </p:nvPr>
        </p:nvSpPr>
        <p:spPr>
          <a:xfrm>
            <a:off x="395288" y="1600249"/>
            <a:ext cx="8229600" cy="3301952"/>
          </a:xfrm>
        </p:spPr>
        <p:txBody>
          <a:bodyPr/>
          <a:lstStyle/>
          <a:p>
            <a:endParaRPr lang="zh-CN" altLang="en-US" dirty="0">
              <a:latin typeface="Times New Roman" panose="02020603050405020304" pitchFamily="18" charset="0"/>
            </a:endParaRPr>
          </a:p>
          <a:p>
            <a:endParaRPr lang="zh-CN" altLang="en-US" dirty="0" smtClean="0"/>
          </a:p>
        </p:txBody>
      </p:sp>
    </p:spTree>
    <p:custDataLst>
      <p:tags r:id="rId7"/>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579" name="图片 3"/>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2709863" y="1781175"/>
            <a:ext cx="3719512"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图片 4"/>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155575" y="1781175"/>
            <a:ext cx="2487613" cy="243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custDataLst>
              <p:tags r:id="rId5"/>
            </p:custDataLst>
          </p:nvPr>
        </p:nvSpPr>
        <p:spPr>
          <a:xfrm>
            <a:off x="82550" y="4243388"/>
            <a:ext cx="2573338" cy="1384300"/>
          </a:xfrm>
          <a:prstGeom prst="rect">
            <a:avLst/>
          </a:prstGeom>
          <a:noFill/>
        </p:spPr>
        <p:txBody>
          <a:bodyPr>
            <a:spAutoFit/>
          </a:bodyPr>
          <a:lstStyle/>
          <a:p>
            <a:pPr>
              <a:defRPr/>
            </a:pPr>
            <a:r>
              <a:rPr lang="zh-CN" altLang="en-US" sz="1400" b="1" noProof="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印度使用基因叠加转基因棉，成为世界最大的棉花出口国。 </a:t>
            </a:r>
            <a:endParaRPr lang="zh-CN" altLang="en-US" sz="1400" b="1" noProof="1">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defRPr/>
            </a:pPr>
            <a:r>
              <a:rPr lang="zh-CN" altLang="en-US" sz="1400" b="1" noProof="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产量翻倍</a:t>
            </a:r>
            <a:endParaRPr lang="zh-CN" altLang="en-US" sz="1400" b="1" noProof="1">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defRPr/>
            </a:pPr>
            <a:r>
              <a:rPr lang="zh-CN" altLang="en-US" sz="1400" b="1" noProof="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杀虫剂减少95% </a:t>
            </a:r>
            <a:endParaRPr lang="zh-CN" altLang="en-US" sz="1400" b="1" noProof="1">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defRPr/>
            </a:pPr>
            <a:r>
              <a:rPr lang="zh-CN" altLang="en-US" sz="1400" b="1" noProof="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收入增加57% </a:t>
            </a:r>
            <a:endParaRPr lang="zh-CN" altLang="en-US" sz="1400" b="1" noProof="1">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defRPr/>
            </a:pPr>
            <a:r>
              <a:rPr lang="zh-CN" altLang="en-US" sz="1400" b="1" noProof="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6百万小农户受益</a:t>
            </a:r>
            <a:endParaRPr lang="zh-CN" altLang="en-US" sz="1400" b="1" noProof="1">
              <a:solidFill>
                <a:srgbClr val="00206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582" name="文本框 6"/>
          <p:cNvSpPr txBox="1">
            <a:spLocks noChangeArrowheads="1"/>
          </p:cNvSpPr>
          <p:nvPr>
            <p:custDataLst>
              <p:tags r:id="rId6"/>
            </p:custDataLst>
          </p:nvPr>
        </p:nvSpPr>
        <p:spPr bwMode="auto">
          <a:xfrm>
            <a:off x="3198813" y="4243388"/>
            <a:ext cx="26733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b="1" dirty="0">
                <a:solidFill>
                  <a:srgbClr val="002060"/>
                </a:solidFill>
                <a:latin typeface="微软雅黑" panose="020B0503020204020204" pitchFamily="34" charset="-122"/>
                <a:ea typeface="微软雅黑" panose="020B0503020204020204" pitchFamily="34" charset="-122"/>
              </a:rPr>
              <a:t>美国（</a:t>
            </a:r>
            <a:r>
              <a:rPr lang="en-US" altLang="zh-CN" sz="1400" b="1" dirty="0">
                <a:solidFill>
                  <a:srgbClr val="002060"/>
                </a:solidFill>
                <a:latin typeface="微软雅黑" panose="020B0503020204020204" pitchFamily="34" charset="-122"/>
                <a:ea typeface="微软雅黑" panose="020B0503020204020204" pitchFamily="34" charset="-122"/>
              </a:rPr>
              <a:t>94%</a:t>
            </a:r>
            <a:r>
              <a:rPr lang="zh-CN" altLang="en-US" sz="1400" b="1" dirty="0">
                <a:solidFill>
                  <a:srgbClr val="002060"/>
                </a:solidFill>
                <a:latin typeface="微软雅黑" panose="020B0503020204020204" pitchFamily="34" charset="-122"/>
                <a:ea typeface="微软雅黑" panose="020B0503020204020204" pitchFamily="34" charset="-122"/>
              </a:rPr>
              <a:t>）、巴西（</a:t>
            </a:r>
            <a:r>
              <a:rPr lang="en-US" altLang="zh-CN" sz="1400" b="1" dirty="0">
                <a:solidFill>
                  <a:srgbClr val="002060"/>
                </a:solidFill>
                <a:latin typeface="微软雅黑" panose="020B0503020204020204" pitchFamily="34" charset="-122"/>
                <a:ea typeface="微软雅黑" panose="020B0503020204020204" pitchFamily="34" charset="-122"/>
              </a:rPr>
              <a:t>96%</a:t>
            </a:r>
            <a:r>
              <a:rPr lang="zh-CN" altLang="en-US" sz="1400" b="1" dirty="0">
                <a:solidFill>
                  <a:srgbClr val="002060"/>
                </a:solidFill>
                <a:latin typeface="微软雅黑" panose="020B0503020204020204" pitchFamily="34" charset="-122"/>
                <a:ea typeface="微软雅黑" panose="020B0503020204020204" pitchFamily="34" charset="-122"/>
              </a:rPr>
              <a:t>）、阿根廷（</a:t>
            </a:r>
            <a:r>
              <a:rPr lang="en-US" altLang="zh-CN" sz="1400" b="1" dirty="0">
                <a:solidFill>
                  <a:srgbClr val="002060"/>
                </a:solidFill>
                <a:latin typeface="微软雅黑" panose="020B0503020204020204" pitchFamily="34" charset="-122"/>
                <a:ea typeface="微软雅黑" panose="020B0503020204020204" pitchFamily="34" charset="-122"/>
              </a:rPr>
              <a:t>90%</a:t>
            </a:r>
            <a:r>
              <a:rPr lang="zh-CN" altLang="en-US" sz="1400" b="1" dirty="0">
                <a:solidFill>
                  <a:srgbClr val="002060"/>
                </a:solidFill>
                <a:latin typeface="微软雅黑" panose="020B0503020204020204" pitchFamily="34" charset="-122"/>
                <a:ea typeface="微软雅黑" panose="020B0503020204020204" pitchFamily="34" charset="-122"/>
              </a:rPr>
              <a:t>），是全球转基因大豆的主要种植国和出口国。</a:t>
            </a:r>
            <a:endParaRPr lang="zh-CN" altLang="en-US" sz="1400" b="1" dirty="0">
              <a:solidFill>
                <a:srgbClr val="002060"/>
              </a:solidFill>
              <a:latin typeface="微软雅黑" panose="020B0503020204020204" pitchFamily="34" charset="-122"/>
              <a:ea typeface="微软雅黑" panose="020B0503020204020204" pitchFamily="34" charset="-122"/>
            </a:endParaRPr>
          </a:p>
        </p:txBody>
      </p:sp>
      <p:sp>
        <p:nvSpPr>
          <p:cNvPr id="24583" name="文本框 7"/>
          <p:cNvSpPr txBox="1">
            <a:spLocks noChangeArrowheads="1"/>
          </p:cNvSpPr>
          <p:nvPr>
            <p:custDataLst>
              <p:tags r:id="rId7"/>
            </p:custDataLst>
          </p:nvPr>
        </p:nvSpPr>
        <p:spPr bwMode="auto">
          <a:xfrm>
            <a:off x="6527800" y="4265613"/>
            <a:ext cx="25685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b="1">
                <a:solidFill>
                  <a:srgbClr val="002060"/>
                </a:solidFill>
                <a:latin typeface="微软雅黑" panose="020B0503020204020204" pitchFamily="34" charset="-122"/>
                <a:ea typeface="微软雅黑" panose="020B0503020204020204" pitchFamily="34" charset="-122"/>
              </a:rPr>
              <a:t>美国（</a:t>
            </a:r>
            <a:r>
              <a:rPr lang="en-US" altLang="zh-CN" sz="1400" b="1">
                <a:solidFill>
                  <a:srgbClr val="002060"/>
                </a:solidFill>
                <a:latin typeface="微软雅黑" panose="020B0503020204020204" pitchFamily="34" charset="-122"/>
                <a:ea typeface="微软雅黑" panose="020B0503020204020204" pitchFamily="34" charset="-122"/>
              </a:rPr>
              <a:t>92%</a:t>
            </a:r>
            <a:r>
              <a:rPr lang="zh-CN" altLang="en-US" sz="1400" b="1">
                <a:solidFill>
                  <a:srgbClr val="002060"/>
                </a:solidFill>
                <a:latin typeface="微软雅黑" panose="020B0503020204020204" pitchFamily="34" charset="-122"/>
                <a:ea typeface="微软雅黑" panose="020B0503020204020204" pitchFamily="34" charset="-122"/>
              </a:rPr>
              <a:t>）、巴西（</a:t>
            </a:r>
            <a:r>
              <a:rPr lang="en-US" altLang="zh-CN" sz="1400" b="1">
                <a:solidFill>
                  <a:srgbClr val="002060"/>
                </a:solidFill>
                <a:latin typeface="微软雅黑" panose="020B0503020204020204" pitchFamily="34" charset="-122"/>
                <a:ea typeface="微软雅黑" panose="020B0503020204020204" pitchFamily="34" charset="-122"/>
              </a:rPr>
              <a:t>88%</a:t>
            </a:r>
            <a:r>
              <a:rPr lang="zh-CN" altLang="en-US" sz="1400" b="1">
                <a:solidFill>
                  <a:srgbClr val="002060"/>
                </a:solidFill>
                <a:latin typeface="微软雅黑" panose="020B0503020204020204" pitchFamily="34" charset="-122"/>
                <a:ea typeface="微软雅黑" panose="020B0503020204020204" pitchFamily="34" charset="-122"/>
              </a:rPr>
              <a:t>）、是全球转基因玉米的主要种植国和出口国。</a:t>
            </a:r>
            <a:endParaRPr lang="zh-CN" altLang="en-US" sz="1400" b="1">
              <a:solidFill>
                <a:srgbClr val="002060"/>
              </a:solidFill>
              <a:latin typeface="微软雅黑" panose="020B0503020204020204" pitchFamily="34" charset="-122"/>
              <a:ea typeface="微软雅黑" panose="020B0503020204020204" pitchFamily="34" charset="-122"/>
            </a:endParaRPr>
          </a:p>
        </p:txBody>
      </p:sp>
      <p:pic>
        <p:nvPicPr>
          <p:cNvPr id="24584" name="图片 8"/>
          <p:cNvPicPr>
            <a:picLocks noChangeAspect="1"/>
          </p:cNvPicPr>
          <p:nvPr>
            <p:custDataLst>
              <p:tags r:id="rId8"/>
            </p:custDataLst>
          </p:nvPr>
        </p:nvPicPr>
        <p:blipFill>
          <a:blip r:embed="rId9">
            <a:extLst>
              <a:ext uri="{28A0092B-C50C-407E-A947-70E740481C1C}">
                <a14:useLocalDpi xmlns:a14="http://schemas.microsoft.com/office/drawing/2010/main" val="0"/>
              </a:ext>
            </a:extLst>
          </a:blip>
          <a:srcRect/>
          <a:stretch>
            <a:fillRect/>
          </a:stretch>
        </p:blipFill>
        <p:spPr bwMode="auto">
          <a:xfrm>
            <a:off x="6662738" y="1781175"/>
            <a:ext cx="2198687"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p:nvPr>
            <p:custDataLst>
              <p:tags r:id="rId10"/>
            </p:custDataLst>
          </p:nvPr>
        </p:nvSpPr>
        <p:spPr>
          <a:xfrm>
            <a:off x="7889875" y="114305"/>
            <a:ext cx="971550" cy="3809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noProof="1">
                <a:solidFill>
                  <a:srgbClr val="FFFF00"/>
                </a:solidFill>
                <a:latin typeface="微软雅黑" panose="020B0503020204020204" pitchFamily="34" charset="-122"/>
                <a:ea typeface="微软雅黑" panose="020B0503020204020204" pitchFamily="34" charset="-122"/>
              </a:rPr>
              <a:t>植物</a:t>
            </a:r>
            <a:endParaRPr lang="zh-CN" altLang="en-US" sz="2400" b="1" noProof="1">
              <a:solidFill>
                <a:srgbClr val="FFFF00"/>
              </a:solidFill>
              <a:latin typeface="微软雅黑" panose="020B0503020204020204" pitchFamily="34" charset="-122"/>
              <a:ea typeface="微软雅黑" panose="020B0503020204020204" pitchFamily="34" charset="-122"/>
            </a:endParaRPr>
          </a:p>
        </p:txBody>
      </p:sp>
      <p:sp>
        <p:nvSpPr>
          <p:cNvPr id="24586" name="标题 9"/>
          <p:cNvSpPr>
            <a:spLocks noGrp="1"/>
          </p:cNvSpPr>
          <p:nvPr>
            <p:ph type="title"/>
          </p:nvPr>
        </p:nvSpPr>
        <p:spPr/>
        <p:txBody>
          <a:bodyPr/>
          <a:lstStyle/>
          <a:p>
            <a:endParaRPr lang="zh-CN" altLang="en-US" smtClean="0"/>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文本框 2"/>
          <p:cNvSpPr txBox="1">
            <a:spLocks noChangeArrowheads="1"/>
          </p:cNvSpPr>
          <p:nvPr>
            <p:custDataLst>
              <p:tags r:id="rId1"/>
            </p:custDataLst>
          </p:nvPr>
        </p:nvSpPr>
        <p:spPr bwMode="auto">
          <a:xfrm>
            <a:off x="322263" y="4264025"/>
            <a:ext cx="834390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500" b="1" dirty="0">
                <a:solidFill>
                  <a:srgbClr val="002060"/>
                </a:solidFill>
                <a:latin typeface="Times New Roman" panose="02020603050405020304" pitchFamily="18" charset="0"/>
                <a:ea typeface="微软雅黑" panose="020B0503020204020204" pitchFamily="34" charset="-122"/>
              </a:rPr>
              <a:t>瑞士科学家Potrykus开发出“黄金大米”，产生β-胡萝卜素可由人体转化成维生素A，从而防止夜盲症、麻疹等疾病，提高免疫力。</a:t>
            </a:r>
            <a:endParaRPr lang="zh-CN" altLang="en-US" sz="1500" b="1" dirty="0">
              <a:solidFill>
                <a:srgbClr val="002060"/>
              </a:solidFill>
              <a:latin typeface="Times New Roman" panose="02020603050405020304" pitchFamily="18" charset="0"/>
              <a:ea typeface="微软雅黑" panose="020B0503020204020204" pitchFamily="34" charset="-122"/>
            </a:endParaRPr>
          </a:p>
          <a:p>
            <a:endParaRPr lang="zh-CN" altLang="en-US" sz="1500" b="1" dirty="0">
              <a:solidFill>
                <a:srgbClr val="002060"/>
              </a:solidFill>
              <a:latin typeface="Times New Roman" panose="02020603050405020304" pitchFamily="18" charset="0"/>
              <a:ea typeface="微软雅黑" panose="020B0503020204020204" pitchFamily="34" charset="-122"/>
            </a:endParaRPr>
          </a:p>
          <a:p>
            <a:r>
              <a:rPr lang="zh-CN" altLang="en-US" sz="1500" b="1" dirty="0">
                <a:solidFill>
                  <a:srgbClr val="002060"/>
                </a:solidFill>
                <a:latin typeface="Times New Roman" panose="02020603050405020304" pitchFamily="18" charset="0"/>
                <a:ea typeface="微软雅黑" panose="020B0503020204020204" pitchFamily="34" charset="-122"/>
              </a:rPr>
              <a:t>第一代“黄金大米”2000年问世，其中胡萝卜素的含量每克大米约含1.6µg/g；</a:t>
            </a:r>
            <a:endParaRPr lang="zh-CN" altLang="en-US" sz="1500" b="1" dirty="0">
              <a:solidFill>
                <a:srgbClr val="002060"/>
              </a:solidFill>
              <a:latin typeface="Times New Roman" panose="02020603050405020304" pitchFamily="18" charset="0"/>
              <a:ea typeface="微软雅黑" panose="020B0503020204020204" pitchFamily="34" charset="-122"/>
            </a:endParaRPr>
          </a:p>
          <a:p>
            <a:r>
              <a:rPr lang="zh-CN" altLang="en-US" sz="1500" b="1" dirty="0">
                <a:solidFill>
                  <a:srgbClr val="002060"/>
                </a:solidFill>
                <a:latin typeface="Times New Roman" panose="02020603050405020304" pitchFamily="18" charset="0"/>
                <a:ea typeface="微软雅黑" panose="020B0503020204020204" pitchFamily="34" charset="-122"/>
              </a:rPr>
              <a:t>第二代“黄金大米”2005年问世，胡萝卜素的含量是第一代“黄金大米”的23倍，达到37µg/g。</a:t>
            </a:r>
            <a:endParaRPr lang="zh-CN" altLang="en-US" sz="1500" b="1" dirty="0">
              <a:solidFill>
                <a:srgbClr val="002060"/>
              </a:solidFill>
              <a:latin typeface="Times New Roman" panose="02020603050405020304" pitchFamily="18" charset="0"/>
              <a:ea typeface="微软雅黑" panose="020B0503020204020204" pitchFamily="34" charset="-122"/>
            </a:endParaRPr>
          </a:p>
          <a:p>
            <a:r>
              <a:rPr lang="zh-CN" altLang="en-US" sz="1500" b="1" dirty="0">
                <a:solidFill>
                  <a:srgbClr val="002060"/>
                </a:solidFill>
                <a:latin typeface="Times New Roman" panose="02020603050405020304" pitchFamily="18" charset="0"/>
                <a:ea typeface="微软雅黑" panose="020B0503020204020204" pitchFamily="34" charset="-122"/>
              </a:rPr>
              <a:t>加拿大、澳大利亚、新西兰、美国已获准食用。</a:t>
            </a:r>
            <a:endParaRPr lang="zh-CN" altLang="en-US" sz="1500" b="1" dirty="0">
              <a:solidFill>
                <a:srgbClr val="002060"/>
              </a:solidFill>
              <a:latin typeface="Times New Roman" panose="02020603050405020304" pitchFamily="18" charset="0"/>
              <a:ea typeface="微软雅黑" panose="020B0503020204020204" pitchFamily="34" charset="-122"/>
            </a:endParaRPr>
          </a:p>
        </p:txBody>
      </p:sp>
      <p:pic>
        <p:nvPicPr>
          <p:cNvPr id="25604" name="图片 3"/>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4065588" y="1644650"/>
            <a:ext cx="2590800"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图片 4"/>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4065588" y="2719388"/>
            <a:ext cx="1173162"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图片 5"/>
          <p:cNvPicPr>
            <a:picLocks noChangeAspect="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bwMode="auto">
          <a:xfrm>
            <a:off x="5221288" y="2763838"/>
            <a:ext cx="1435100" cy="133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图片 7"/>
          <p:cNvPicPr>
            <a:picLocks noChangeAspect="1"/>
          </p:cNvPicPr>
          <p:nvPr>
            <p:custDataLst>
              <p:tags r:id="rId8"/>
            </p:custDataLst>
          </p:nvPr>
        </p:nvPicPr>
        <p:blipFill>
          <a:blip r:embed="rId9">
            <a:extLst>
              <a:ext uri="{28A0092B-C50C-407E-A947-70E740481C1C}">
                <a14:useLocalDpi xmlns:a14="http://schemas.microsoft.com/office/drawing/2010/main" val="0"/>
              </a:ext>
            </a:extLst>
          </a:blip>
          <a:srcRect/>
          <a:stretch>
            <a:fillRect/>
          </a:stretch>
        </p:blipFill>
        <p:spPr bwMode="auto">
          <a:xfrm>
            <a:off x="198438" y="1644650"/>
            <a:ext cx="3859212"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图片 8"/>
          <p:cNvPicPr>
            <a:picLocks noChangeAspect="1"/>
          </p:cNvPicPr>
          <p:nvPr>
            <p:custDataLst>
              <p:tags r:id="rId10"/>
            </p:custDataLst>
          </p:nvPr>
        </p:nvPicPr>
        <p:blipFill>
          <a:blip r:embed="rId11">
            <a:extLst>
              <a:ext uri="{28A0092B-C50C-407E-A947-70E740481C1C}">
                <a14:useLocalDpi xmlns:a14="http://schemas.microsoft.com/office/drawing/2010/main" val="0"/>
              </a:ext>
            </a:extLst>
          </a:blip>
          <a:srcRect/>
          <a:stretch>
            <a:fillRect/>
          </a:stretch>
        </p:blipFill>
        <p:spPr bwMode="auto">
          <a:xfrm>
            <a:off x="6670675" y="1912938"/>
            <a:ext cx="2359025"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p:nvPr>
            <p:custDataLst>
              <p:tags r:id="rId12"/>
            </p:custDataLst>
          </p:nvPr>
        </p:nvSpPr>
        <p:spPr>
          <a:xfrm>
            <a:off x="7878648" y="152400"/>
            <a:ext cx="971550" cy="304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noProof="1">
                <a:solidFill>
                  <a:srgbClr val="FFFF00"/>
                </a:solidFill>
                <a:latin typeface="微软雅黑" panose="020B0503020204020204" pitchFamily="34" charset="-122"/>
                <a:ea typeface="微软雅黑" panose="020B0503020204020204" pitchFamily="34" charset="-122"/>
              </a:rPr>
              <a:t>植物</a:t>
            </a:r>
            <a:endParaRPr lang="zh-CN" altLang="en-US" sz="2400" b="1" noProof="1">
              <a:solidFill>
                <a:srgbClr val="FFFF00"/>
              </a:solidFill>
              <a:latin typeface="微软雅黑" panose="020B0503020204020204" pitchFamily="34" charset="-122"/>
              <a:ea typeface="微软雅黑" panose="020B0503020204020204" pitchFamily="34" charset="-122"/>
            </a:endParaRPr>
          </a:p>
        </p:txBody>
      </p:sp>
      <p:sp>
        <p:nvSpPr>
          <p:cNvPr id="25610" name="标题 9"/>
          <p:cNvSpPr>
            <a:spLocks noGrp="1"/>
          </p:cNvSpPr>
          <p:nvPr>
            <p:ph type="title"/>
          </p:nvPr>
        </p:nvSpPr>
        <p:spPr/>
        <p:txBody>
          <a:bodyPr/>
          <a:lstStyle/>
          <a:p>
            <a:r>
              <a:rPr lang="zh-CN" altLang="en-US" dirty="0" smtClean="0"/>
              <a:t>富含</a:t>
            </a:r>
            <a:r>
              <a:rPr lang="zh-CN" altLang="en-US" dirty="0"/>
              <a:t>β-</a:t>
            </a:r>
            <a:r>
              <a:rPr lang="zh-CN" altLang="en-US" dirty="0"/>
              <a:t>胡萝卜素的黄金大米</a:t>
            </a:r>
            <a:endParaRPr lang="zh-CN" altLang="en-US" dirty="0"/>
          </a:p>
        </p:txBody>
      </p:sp>
      <p:sp>
        <p:nvSpPr>
          <p:cNvPr id="25611" name="内容占位符 10"/>
          <p:cNvSpPr>
            <a:spLocks noGrp="1"/>
          </p:cNvSpPr>
          <p:nvPr>
            <p:ph idx="1"/>
          </p:nvPr>
        </p:nvSpPr>
        <p:spPr>
          <a:xfrm>
            <a:off x="457200" y="1600201"/>
            <a:ext cx="8229600" cy="2501900"/>
          </a:xfrm>
        </p:spPr>
        <p:txBody>
          <a:bodyPr/>
          <a:lstStyle/>
          <a:p>
            <a:endParaRPr lang="zh-CN" altLang="en-US" dirty="0" smtClean="0"/>
          </a:p>
        </p:txBody>
      </p:sp>
    </p:spTree>
    <p:custDataLst>
      <p:tags r:id="rId1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7" name="组合 4"/>
          <p:cNvGrpSpPr/>
          <p:nvPr/>
        </p:nvGrpSpPr>
        <p:grpSpPr bwMode="auto">
          <a:xfrm>
            <a:off x="233363" y="1812925"/>
            <a:ext cx="5451475" cy="3376613"/>
            <a:chOff x="1345" y="2322"/>
            <a:chExt cx="11447" cy="7090"/>
          </a:xfrm>
        </p:grpSpPr>
        <p:pic>
          <p:nvPicPr>
            <p:cNvPr id="26634" name="Picture 26"/>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10148" y="2522"/>
              <a:ext cx="2400" cy="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15"/>
            <p:cNvSpPr txBox="1"/>
            <p:nvPr>
              <p:custDataLst>
                <p:tags r:id="rId3"/>
              </p:custDataLst>
            </p:nvPr>
          </p:nvSpPr>
          <p:spPr>
            <a:xfrm>
              <a:off x="2805" y="8102"/>
              <a:ext cx="650" cy="507"/>
            </a:xfrm>
            <a:prstGeom prst="rect">
              <a:avLst/>
            </a:prstGeom>
            <a:noFill/>
            <a:ln w="9525">
              <a:noFill/>
            </a:ln>
          </p:spPr>
          <p:txBody>
            <a:bodyPr wrap="none">
              <a:spAutoFit/>
            </a:bodyPr>
            <a:lstStyle/>
            <a:p>
              <a:pPr algn="ctr">
                <a:buFont typeface="Arial" panose="020B0604020202020204" pitchFamily="34" charset="0"/>
                <a:buNone/>
                <a:defRPr/>
              </a:pPr>
              <a:endParaRPr lang="en-US" altLang="zh-CN" sz="975">
                <a:latin typeface="Calibri" panose="020F0502020204030204" charset="0"/>
                <a:ea typeface="MS PGothic" panose="020B0600070205080204" pitchFamily="34" charset="-128"/>
              </a:endParaRPr>
            </a:p>
          </p:txBody>
        </p:sp>
        <p:grpSp>
          <p:nvGrpSpPr>
            <p:cNvPr id="26636" name="组合 18"/>
            <p:cNvGrpSpPr/>
            <p:nvPr/>
          </p:nvGrpSpPr>
          <p:grpSpPr bwMode="auto">
            <a:xfrm>
              <a:off x="3281" y="2452"/>
              <a:ext cx="6712" cy="2594"/>
              <a:chOff x="1606154" y="1556792"/>
              <a:chExt cx="4261246" cy="1648918"/>
            </a:xfrm>
          </p:grpSpPr>
          <p:pic>
            <p:nvPicPr>
              <p:cNvPr id="26640" name="Picture 6" descr="mi"/>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1606154" y="1556792"/>
                <a:ext cx="2801011"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1" name="Picture 5" descr="mi"/>
              <p:cNvPicPr>
                <a:picLocks noChangeAspect="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bwMode="auto">
              <a:xfrm>
                <a:off x="4369594" y="1556792"/>
                <a:ext cx="1497806"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TextBox 6"/>
              <p:cNvSpPr txBox="1"/>
              <p:nvPr>
                <p:custDataLst>
                  <p:tags r:id="rId8"/>
                </p:custDataLst>
              </p:nvPr>
            </p:nvSpPr>
            <p:spPr>
              <a:xfrm>
                <a:off x="2106058" y="2821766"/>
                <a:ext cx="565051" cy="275455"/>
              </a:xfrm>
              <a:prstGeom prst="rect">
                <a:avLst/>
              </a:prstGeom>
              <a:noFill/>
              <a:ln w="9525">
                <a:noFill/>
              </a:ln>
            </p:spPr>
            <p:txBody>
              <a:bodyPr wrap="none">
                <a:spAutoFit/>
              </a:bodyPr>
              <a:lstStyle/>
              <a:p>
                <a:pPr algn="ctr">
                  <a:buFont typeface="Arial" panose="020B0604020202020204" pitchFamily="34" charset="0"/>
                  <a:buNone/>
                  <a:defRPr/>
                </a:pPr>
                <a:r>
                  <a:rPr lang="en-US" altLang="zh-CN" sz="750">
                    <a:solidFill>
                      <a:schemeClr val="bg1"/>
                    </a:solidFill>
                    <a:latin typeface="Calibri" panose="020F0502020204030204" charset="0"/>
                    <a:ea typeface="MS PGothic" panose="020B0600070205080204" pitchFamily="34" charset="-128"/>
                  </a:rPr>
                  <a:t>TP309</a:t>
                </a:r>
                <a:endParaRPr lang="en-US" altLang="zh-CN" sz="750">
                  <a:solidFill>
                    <a:schemeClr val="bg1"/>
                  </a:solidFill>
                  <a:latin typeface="Calibri" panose="020F0502020204030204" charset="0"/>
                  <a:ea typeface="MS PGothic" panose="020B0600070205080204" pitchFamily="34" charset="-128"/>
                </a:endParaRPr>
              </a:p>
            </p:txBody>
          </p:sp>
          <p:sp>
            <p:nvSpPr>
              <p:cNvPr id="43017" name="TextBox 7"/>
              <p:cNvSpPr txBox="1"/>
              <p:nvPr>
                <p:custDataLst>
                  <p:tags r:id="rId9"/>
                </p:custDataLst>
              </p:nvPr>
            </p:nvSpPr>
            <p:spPr>
              <a:xfrm>
                <a:off x="3248857" y="2806935"/>
                <a:ext cx="776681" cy="275455"/>
              </a:xfrm>
              <a:prstGeom prst="rect">
                <a:avLst/>
              </a:prstGeom>
              <a:noFill/>
              <a:ln w="9525">
                <a:noFill/>
              </a:ln>
            </p:spPr>
            <p:txBody>
              <a:bodyPr>
                <a:spAutoFit/>
              </a:bodyPr>
              <a:lstStyle/>
              <a:p>
                <a:pPr algn="ctr">
                  <a:buFont typeface="Arial" panose="020B0604020202020204" pitchFamily="34" charset="0"/>
                  <a:buNone/>
                  <a:defRPr/>
                </a:pPr>
                <a:r>
                  <a:rPr lang="en-US" altLang="zh-CN" sz="750">
                    <a:solidFill>
                      <a:srgbClr val="EEECE1"/>
                    </a:solidFill>
                    <a:latin typeface="Calibri" panose="020F0502020204030204" charset="0"/>
                    <a:ea typeface="MS PGothic" panose="020B0600070205080204" pitchFamily="34" charset="-128"/>
                  </a:rPr>
                  <a:t>2-114-7-2</a:t>
                </a:r>
                <a:endParaRPr lang="en-US" altLang="zh-CN" sz="750">
                  <a:solidFill>
                    <a:srgbClr val="EEECE1"/>
                  </a:solidFill>
                  <a:latin typeface="Calibri" panose="020F0502020204030204" charset="0"/>
                  <a:ea typeface="MS PGothic" panose="020B0600070205080204" pitchFamily="34" charset="-128"/>
                </a:endParaRPr>
              </a:p>
            </p:txBody>
          </p:sp>
          <p:sp>
            <p:nvSpPr>
              <p:cNvPr id="43018" name="TextBox 8"/>
              <p:cNvSpPr txBox="1"/>
              <p:nvPr>
                <p:custDataLst>
                  <p:tags r:id="rId10"/>
                </p:custDataLst>
              </p:nvPr>
            </p:nvSpPr>
            <p:spPr>
              <a:xfrm>
                <a:off x="4596937" y="2766675"/>
                <a:ext cx="717423" cy="275455"/>
              </a:xfrm>
              <a:prstGeom prst="rect">
                <a:avLst/>
              </a:prstGeom>
              <a:noFill/>
              <a:ln w="9525">
                <a:noFill/>
              </a:ln>
            </p:spPr>
            <p:txBody>
              <a:bodyPr wrap="none">
                <a:spAutoFit/>
              </a:bodyPr>
              <a:lstStyle/>
              <a:p>
                <a:pPr algn="ctr">
                  <a:buFont typeface="Arial" panose="020B0604020202020204" pitchFamily="34" charset="0"/>
                  <a:buNone/>
                  <a:defRPr/>
                </a:pPr>
                <a:r>
                  <a:rPr lang="en-US" altLang="zh-CN" sz="750">
                    <a:solidFill>
                      <a:srgbClr val="EEECE1"/>
                    </a:solidFill>
                    <a:latin typeface="Calibri" panose="020F0502020204030204" charset="0"/>
                    <a:ea typeface="MS PGothic" panose="020B0600070205080204" pitchFamily="34" charset="-128"/>
                  </a:rPr>
                  <a:t>SG9-9-37</a:t>
                </a:r>
                <a:endParaRPr lang="en-US" altLang="zh-CN" sz="750">
                  <a:solidFill>
                    <a:srgbClr val="EEECE1"/>
                  </a:solidFill>
                  <a:latin typeface="Calibri" panose="020F0502020204030204" charset="0"/>
                  <a:ea typeface="MS PGothic" panose="020B0600070205080204" pitchFamily="34" charset="-128"/>
                </a:endParaRPr>
              </a:p>
            </p:txBody>
          </p:sp>
          <p:sp>
            <p:nvSpPr>
              <p:cNvPr id="26645" name="TextBox 2"/>
              <p:cNvSpPr txBox="1">
                <a:spLocks noChangeArrowheads="1"/>
              </p:cNvSpPr>
              <p:nvPr>
                <p:custDataLst>
                  <p:tags r:id="rId11"/>
                </p:custDataLst>
              </p:nvPr>
            </p:nvSpPr>
            <p:spPr bwMode="auto">
              <a:xfrm>
                <a:off x="4315126" y="3063331"/>
                <a:ext cx="683977" cy="142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altLang="zh-CN" sz="100">
                    <a:solidFill>
                      <a:srgbClr val="FF0000"/>
                    </a:solidFill>
                    <a:latin typeface="微软雅黑" panose="020B0503020204020204" pitchFamily="34" charset="-122"/>
                    <a:ea typeface="微软雅黑" panose="020B0503020204020204" pitchFamily="34" charset="-122"/>
                  </a:rPr>
                  <a:t>~10</a:t>
                </a:r>
                <a:r>
                  <a:rPr lang="zh-CN" altLang="en-US" sz="100">
                    <a:solidFill>
                      <a:srgbClr val="FF0000"/>
                    </a:solidFill>
                    <a:latin typeface="微软雅黑" panose="020B0503020204020204" pitchFamily="34" charset="-122"/>
                    <a:ea typeface="微软雅黑" panose="020B0503020204020204" pitchFamily="34" charset="-122"/>
                  </a:rPr>
                  <a:t>克</a:t>
                </a:r>
                <a:r>
                  <a:rPr lang="en-US" altLang="zh-CN" sz="100">
                    <a:solidFill>
                      <a:srgbClr val="FF0000"/>
                    </a:solidFill>
                    <a:latin typeface="微软雅黑" panose="020B0503020204020204" pitchFamily="34" charset="-122"/>
                    <a:ea typeface="微软雅黑" panose="020B0503020204020204" pitchFamily="34" charset="-122"/>
                  </a:rPr>
                  <a:t>/kg</a:t>
                </a:r>
                <a:r>
                  <a:rPr lang="zh-CN" altLang="en-US" sz="100">
                    <a:solidFill>
                      <a:srgbClr val="FF0000"/>
                    </a:solidFill>
                    <a:latin typeface="微软雅黑" panose="020B0503020204020204" pitchFamily="34" charset="-122"/>
                    <a:ea typeface="微软雅黑" panose="020B0503020204020204" pitchFamily="34" charset="-122"/>
                  </a:rPr>
                  <a:t>糙米，</a:t>
                </a:r>
                <a:r>
                  <a:rPr lang="en-US" altLang="zh-CN" sz="100">
                    <a:solidFill>
                      <a:srgbClr val="FF0000"/>
                    </a:solidFill>
                    <a:latin typeface="微软雅黑" panose="020B0503020204020204" pitchFamily="34" charset="-122"/>
                    <a:ea typeface="微软雅黑" panose="020B0503020204020204" pitchFamily="34" charset="-122"/>
                  </a:rPr>
                  <a:t>1</a:t>
                </a:r>
                <a:r>
                  <a:rPr lang="zh-CN" altLang="en-US" sz="100">
                    <a:solidFill>
                      <a:srgbClr val="FF0000"/>
                    </a:solidFill>
                    <a:latin typeface="微软雅黑" panose="020B0503020204020204" pitchFamily="34" charset="-122"/>
                    <a:ea typeface="微软雅黑" panose="020B0503020204020204" pitchFamily="34" charset="-122"/>
                  </a:rPr>
                  <a:t>亩水稻的人血清白蛋白相当于</a:t>
                </a:r>
                <a:r>
                  <a:rPr lang="en-US" altLang="zh-CN" sz="100">
                    <a:solidFill>
                      <a:srgbClr val="FF0000"/>
                    </a:solidFill>
                    <a:latin typeface="微软雅黑" panose="020B0503020204020204" pitchFamily="34" charset="-122"/>
                    <a:ea typeface="微软雅黑" panose="020B0503020204020204" pitchFamily="34" charset="-122"/>
                  </a:rPr>
                  <a:t>120</a:t>
                </a:r>
                <a:r>
                  <a:rPr lang="zh-CN" altLang="en-US" sz="100">
                    <a:solidFill>
                      <a:srgbClr val="FF0000"/>
                    </a:solidFill>
                    <a:latin typeface="微软雅黑" panose="020B0503020204020204" pitchFamily="34" charset="-122"/>
                    <a:ea typeface="微软雅黑" panose="020B0503020204020204" pitchFamily="34" charset="-122"/>
                  </a:rPr>
                  <a:t>升血浆</a:t>
                </a:r>
                <a:endParaRPr lang="en-US" altLang="zh-CN" sz="100">
                  <a:solidFill>
                    <a:srgbClr val="FF0000"/>
                  </a:solidFill>
                  <a:latin typeface="微软雅黑" panose="020B0503020204020204" pitchFamily="34" charset="-122"/>
                  <a:ea typeface="微软雅黑" panose="020B0503020204020204" pitchFamily="34" charset="-122"/>
                </a:endParaRPr>
              </a:p>
            </p:txBody>
          </p:sp>
        </p:grpSp>
        <p:pic>
          <p:nvPicPr>
            <p:cNvPr id="26637" name="图片 15"/>
            <p:cNvPicPr>
              <a:picLocks noChangeAspect="1"/>
            </p:cNvPicPr>
            <p:nvPr>
              <p:custDataLst>
                <p:tags r:id="rId12"/>
              </p:custDataLst>
            </p:nvPr>
          </p:nvPicPr>
          <p:blipFill>
            <a:blip r:embed="rId13">
              <a:extLst>
                <a:ext uri="{28A0092B-C50C-407E-A947-70E740481C1C}">
                  <a14:useLocalDpi xmlns:a14="http://schemas.microsoft.com/office/drawing/2010/main" val="0"/>
                </a:ext>
              </a:extLst>
            </a:blip>
            <a:srcRect/>
            <a:stretch>
              <a:fillRect/>
            </a:stretch>
          </p:blipFill>
          <p:spPr bwMode="auto">
            <a:xfrm>
              <a:off x="1345" y="5632"/>
              <a:ext cx="5490" cy="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8" name="图片 16"/>
            <p:cNvPicPr>
              <a:picLocks noChangeAspect="1"/>
            </p:cNvPicPr>
            <p:nvPr>
              <p:custDataLst>
                <p:tags r:id="rId14"/>
              </p:custDataLst>
            </p:nvPr>
          </p:nvPicPr>
          <p:blipFill>
            <a:blip r:embed="rId15">
              <a:extLst>
                <a:ext uri="{28A0092B-C50C-407E-A947-70E740481C1C}">
                  <a14:useLocalDpi xmlns:a14="http://schemas.microsoft.com/office/drawing/2010/main" val="0"/>
                </a:ext>
              </a:extLst>
            </a:blip>
            <a:srcRect/>
            <a:stretch>
              <a:fillRect/>
            </a:stretch>
          </p:blipFill>
          <p:spPr bwMode="auto">
            <a:xfrm>
              <a:off x="7437" y="5702"/>
              <a:ext cx="5355" cy="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9" name="图片 19" descr="新株型.jpg"/>
            <p:cNvPicPr>
              <a:picLocks noChangeAspect="1"/>
            </p:cNvPicPr>
            <p:nvPr>
              <p:custDataLst>
                <p:tags r:id="rId1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417" y="2322"/>
              <a:ext cx="1545" cy="2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6628" name="图片 4"/>
          <p:cNvPicPr>
            <a:picLocks noChangeAspect="1"/>
          </p:cNvPicPr>
          <p:nvPr>
            <p:custDataLst>
              <p:tags r:id="rId18"/>
            </p:custDataLst>
          </p:nvPr>
        </p:nvPicPr>
        <p:blipFill>
          <a:blip r:embed="rId19" cstate="print">
            <a:extLst>
              <a:ext uri="{28A0092B-C50C-407E-A947-70E740481C1C}">
                <a14:useLocalDpi xmlns:a14="http://schemas.microsoft.com/office/drawing/2010/main" val="0"/>
              </a:ext>
            </a:extLst>
          </a:blip>
          <a:srcRect/>
          <a:stretch>
            <a:fillRect/>
          </a:stretch>
        </p:blipFill>
        <p:spPr bwMode="auto">
          <a:xfrm>
            <a:off x="5684838" y="1812925"/>
            <a:ext cx="300037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4"/>
          <p:cNvPicPr>
            <a:picLocks noChangeAspect="1"/>
          </p:cNvPicPr>
          <p:nvPr>
            <p:custDataLst>
              <p:tags r:id="rId20"/>
            </p:custDataLst>
          </p:nvPr>
        </p:nvPicPr>
        <p:blipFill>
          <a:blip r:embed="rId21">
            <a:extLst>
              <a:ext uri="{28A0092B-C50C-407E-A947-70E740481C1C}">
                <a14:useLocalDpi xmlns:a14="http://schemas.microsoft.com/office/drawing/2010/main" val="0"/>
              </a:ext>
            </a:extLst>
          </a:blip>
          <a:srcRect/>
          <a:stretch>
            <a:fillRect/>
          </a:stretch>
        </p:blipFill>
        <p:spPr bwMode="auto">
          <a:xfrm>
            <a:off x="5845175" y="3722688"/>
            <a:ext cx="1455738"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p:nvPr>
            <p:custDataLst>
              <p:tags r:id="rId22"/>
            </p:custDataLst>
          </p:nvPr>
        </p:nvSpPr>
        <p:spPr>
          <a:xfrm>
            <a:off x="7924712" y="149225"/>
            <a:ext cx="971550" cy="4334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noProof="1">
                <a:solidFill>
                  <a:srgbClr val="FFFF00"/>
                </a:solidFill>
                <a:latin typeface="微软雅黑" panose="020B0503020204020204" pitchFamily="34" charset="-122"/>
                <a:ea typeface="微软雅黑" panose="020B0503020204020204" pitchFamily="34" charset="-122"/>
              </a:rPr>
              <a:t>植物</a:t>
            </a:r>
            <a:endParaRPr lang="zh-CN" altLang="en-US" sz="2400" b="1" noProof="1">
              <a:solidFill>
                <a:srgbClr val="FFFF00"/>
              </a:solidFill>
              <a:latin typeface="微软雅黑" panose="020B0503020204020204" pitchFamily="34" charset="-122"/>
              <a:ea typeface="微软雅黑" panose="020B0503020204020204" pitchFamily="34" charset="-122"/>
            </a:endParaRPr>
          </a:p>
        </p:txBody>
      </p:sp>
      <p:sp>
        <p:nvSpPr>
          <p:cNvPr id="26632" name="标题 19"/>
          <p:cNvSpPr>
            <a:spLocks noGrp="1"/>
          </p:cNvSpPr>
          <p:nvPr>
            <p:ph type="title"/>
          </p:nvPr>
        </p:nvSpPr>
        <p:spPr/>
        <p:txBody>
          <a:bodyPr/>
          <a:lstStyle/>
          <a:p>
            <a:r>
              <a:rPr lang="zh-CN" altLang="en-US" dirty="0">
                <a:latin typeface="Times New Roman" panose="02020603050405020304" pitchFamily="18" charset="0"/>
              </a:rPr>
              <a:t>利用水稻胚乳生产人血清白蛋白</a:t>
            </a:r>
            <a:endParaRPr lang="zh-CN" altLang="en-US" dirty="0" smtClean="0"/>
          </a:p>
        </p:txBody>
      </p:sp>
      <p:sp>
        <p:nvSpPr>
          <p:cNvPr id="26633" name="内容占位符 20"/>
          <p:cNvSpPr>
            <a:spLocks noGrp="1"/>
          </p:cNvSpPr>
          <p:nvPr>
            <p:ph idx="1"/>
          </p:nvPr>
        </p:nvSpPr>
        <p:spPr>
          <a:xfrm>
            <a:off x="516184" y="5386180"/>
            <a:ext cx="7818971" cy="2536738"/>
          </a:xfrm>
        </p:spPr>
        <p:txBody>
          <a:bodyPr/>
          <a:lstStyle/>
          <a:p>
            <a:r>
              <a:rPr lang="zh-CN" altLang="en-US" sz="2000" dirty="0" smtClean="0">
                <a:latin typeface="Times New Roman" panose="02020603050405020304" pitchFamily="18" charset="0"/>
              </a:rPr>
              <a:t>解决</a:t>
            </a:r>
            <a:r>
              <a:rPr lang="zh-CN" altLang="en-US" sz="2000" dirty="0">
                <a:latin typeface="Times New Roman" panose="02020603050405020304" pitchFamily="18" charset="0"/>
              </a:rPr>
              <a:t>全球人血清白蛋白的巨大需求，减少污染。</a:t>
            </a:r>
            <a:endParaRPr lang="zh-CN" altLang="en-US" sz="2000" dirty="0">
              <a:latin typeface="Times New Roman" panose="02020603050405020304" pitchFamily="18" charset="0"/>
            </a:endParaRPr>
          </a:p>
          <a:p>
            <a:endParaRPr lang="zh-CN" altLang="en-US" sz="2000" dirty="0" smtClean="0"/>
          </a:p>
        </p:txBody>
      </p:sp>
    </p:spTree>
    <p:custDataLst>
      <p:tags r:id="rId2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文本框 1"/>
          <p:cNvSpPr txBox="1">
            <a:spLocks noChangeArrowheads="1"/>
          </p:cNvSpPr>
          <p:nvPr>
            <p:custDataLst>
              <p:tags r:id="rId1"/>
            </p:custDataLst>
          </p:nvPr>
        </p:nvSpPr>
        <p:spPr bwMode="auto">
          <a:xfrm>
            <a:off x="198438" y="3757613"/>
            <a:ext cx="259080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b="1" dirty="0">
                <a:solidFill>
                  <a:srgbClr val="002060"/>
                </a:solidFill>
                <a:latin typeface="Times New Roman" panose="02020603050405020304" pitchFamily="18" charset="0"/>
                <a:ea typeface="微软雅黑" panose="020B0503020204020204" pitchFamily="34" charset="-122"/>
              </a:rPr>
              <a:t>低丙烯酰胺马铃薯</a:t>
            </a:r>
            <a:endParaRPr lang="zh-CN" altLang="en-US" sz="1400" b="1" dirty="0">
              <a:solidFill>
                <a:srgbClr val="002060"/>
              </a:solidFill>
              <a:latin typeface="Times New Roman" panose="02020603050405020304" pitchFamily="18" charset="0"/>
              <a:ea typeface="微软雅黑" panose="020B0503020204020204" pitchFamily="34" charset="-122"/>
            </a:endParaRPr>
          </a:p>
          <a:p>
            <a:r>
              <a:rPr lang="zh-CN" altLang="en-US" sz="1400" b="1" dirty="0">
                <a:solidFill>
                  <a:srgbClr val="002060"/>
                </a:solidFill>
                <a:latin typeface="Times New Roman" panose="02020603050405020304" pitchFamily="18" charset="0"/>
                <a:ea typeface="微软雅黑" panose="020B0503020204020204" pitchFamily="34" charset="-122"/>
              </a:rPr>
              <a:t>RNAi减少天冬酰胺促使丙烯酰胺的形成降低80％。</a:t>
            </a:r>
            <a:endParaRPr lang="zh-CN" altLang="en-US" sz="1400" b="1" dirty="0">
              <a:solidFill>
                <a:srgbClr val="002060"/>
              </a:solidFill>
              <a:latin typeface="Times New Roman" panose="02020603050405020304" pitchFamily="18" charset="0"/>
              <a:ea typeface="微软雅黑" panose="020B0503020204020204" pitchFamily="34" charset="-122"/>
            </a:endParaRPr>
          </a:p>
          <a:p>
            <a:endParaRPr lang="zh-CN" altLang="en-US" sz="1400" b="1" dirty="0">
              <a:solidFill>
                <a:srgbClr val="002060"/>
              </a:solidFill>
              <a:latin typeface="Times New Roman" panose="02020603050405020304" pitchFamily="18" charset="0"/>
              <a:ea typeface="微软雅黑" panose="020B0503020204020204" pitchFamily="34" charset="-122"/>
            </a:endParaRPr>
          </a:p>
          <a:p>
            <a:r>
              <a:rPr lang="zh-CN" altLang="en-US" sz="1400" b="1" dirty="0">
                <a:solidFill>
                  <a:srgbClr val="002060"/>
                </a:solidFill>
                <a:latin typeface="Times New Roman" panose="02020603050405020304" pitchFamily="18" charset="0"/>
                <a:ea typeface="微软雅黑" panose="020B0503020204020204" pitchFamily="34" charset="-122"/>
              </a:rPr>
              <a:t>防褐化马铃薯</a:t>
            </a:r>
            <a:endParaRPr lang="zh-CN" altLang="en-US" sz="1400" b="1" dirty="0">
              <a:solidFill>
                <a:srgbClr val="002060"/>
              </a:solidFill>
              <a:latin typeface="Times New Roman" panose="02020603050405020304" pitchFamily="18" charset="0"/>
              <a:ea typeface="微软雅黑" panose="020B0503020204020204" pitchFamily="34" charset="-122"/>
            </a:endParaRPr>
          </a:p>
          <a:p>
            <a:r>
              <a:rPr lang="zh-CN" altLang="en-US" sz="1400" b="1" dirty="0">
                <a:solidFill>
                  <a:srgbClr val="002060"/>
                </a:solidFill>
                <a:latin typeface="Times New Roman" panose="02020603050405020304" pitchFamily="18" charset="0"/>
                <a:ea typeface="微软雅黑" panose="020B0503020204020204" pitchFamily="34" charset="-122"/>
              </a:rPr>
              <a:t>RNAi抑制多酚氧化酶（PPO）可减少破损造成的黑斑以及褐变。</a:t>
            </a:r>
            <a:endParaRPr lang="zh-CN" altLang="en-US" sz="1400" b="1" dirty="0">
              <a:solidFill>
                <a:srgbClr val="002060"/>
              </a:solidFill>
              <a:latin typeface="Times New Roman" panose="02020603050405020304" pitchFamily="18" charset="0"/>
              <a:ea typeface="微软雅黑" panose="020B0503020204020204" pitchFamily="34" charset="-122"/>
            </a:endParaRPr>
          </a:p>
        </p:txBody>
      </p:sp>
      <p:pic>
        <p:nvPicPr>
          <p:cNvPr id="27652" name="图片 3"/>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250825" y="2070100"/>
            <a:ext cx="2236788"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文本框 4"/>
          <p:cNvSpPr txBox="1">
            <a:spLocks noChangeArrowheads="1"/>
          </p:cNvSpPr>
          <p:nvPr>
            <p:custDataLst>
              <p:tags r:id="rId4"/>
            </p:custDataLst>
          </p:nvPr>
        </p:nvSpPr>
        <p:spPr bwMode="auto">
          <a:xfrm>
            <a:off x="3436938" y="3757613"/>
            <a:ext cx="1905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b="1" dirty="0">
                <a:solidFill>
                  <a:srgbClr val="002060"/>
                </a:solidFill>
                <a:latin typeface="Times New Roman" panose="02020603050405020304" pitchFamily="18" charset="0"/>
                <a:ea typeface="微软雅黑" panose="020B0503020204020204" pitchFamily="34" charset="-122"/>
              </a:rPr>
              <a:t>防褐化Arctic 苹果</a:t>
            </a:r>
            <a:endParaRPr lang="zh-CN" altLang="en-US" sz="1400" b="1" dirty="0">
              <a:solidFill>
                <a:srgbClr val="002060"/>
              </a:solidFill>
              <a:latin typeface="Times New Roman" panose="02020603050405020304" pitchFamily="18" charset="0"/>
              <a:ea typeface="微软雅黑" panose="020B0503020204020204" pitchFamily="34" charset="-122"/>
            </a:endParaRPr>
          </a:p>
          <a:p>
            <a:r>
              <a:rPr lang="zh-CN" altLang="en-US" sz="1400" b="1" dirty="0">
                <a:solidFill>
                  <a:srgbClr val="002060"/>
                </a:solidFill>
                <a:latin typeface="Times New Roman" panose="02020603050405020304" pitchFamily="18" charset="0"/>
                <a:ea typeface="微软雅黑" panose="020B0503020204020204" pitchFamily="34" charset="-122"/>
              </a:rPr>
              <a:t>利用RNAi技术干扰苹果氧化褐化酶基因PPO的表达；</a:t>
            </a:r>
            <a:endParaRPr lang="zh-CN" altLang="en-US" sz="1400" b="1" dirty="0">
              <a:solidFill>
                <a:srgbClr val="002060"/>
              </a:solidFill>
              <a:latin typeface="Times New Roman" panose="02020603050405020304" pitchFamily="18" charset="0"/>
              <a:ea typeface="微软雅黑" panose="020B0503020204020204" pitchFamily="34" charset="-122"/>
            </a:endParaRPr>
          </a:p>
        </p:txBody>
      </p:sp>
      <p:pic>
        <p:nvPicPr>
          <p:cNvPr id="27654" name="图片 5"/>
          <p:cNvPicPr>
            <a:picLocks noChangeAspect="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2582863" y="2192338"/>
            <a:ext cx="3400425"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图片 6"/>
          <p:cNvPicPr>
            <a:picLocks noChangeAspect="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6276975" y="1963738"/>
            <a:ext cx="253523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文本框 7"/>
          <p:cNvSpPr txBox="1">
            <a:spLocks noChangeArrowheads="1"/>
          </p:cNvSpPr>
          <p:nvPr>
            <p:custDataLst>
              <p:tags r:id="rId9"/>
            </p:custDataLst>
          </p:nvPr>
        </p:nvSpPr>
        <p:spPr bwMode="auto">
          <a:xfrm>
            <a:off x="6564313" y="3757613"/>
            <a:ext cx="20780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400" b="1" dirty="0">
                <a:solidFill>
                  <a:srgbClr val="002060"/>
                </a:solidFill>
                <a:latin typeface="Times New Roman" panose="02020603050405020304" pitchFamily="18" charset="0"/>
                <a:ea typeface="微软雅黑" panose="020B0503020204020204" pitchFamily="34" charset="-122"/>
              </a:rPr>
              <a:t>抗病毒病番转基因木瓜，华农1号，导入木瓜环斑病毒 (</a:t>
            </a:r>
            <a:r>
              <a:rPr lang="en-US" altLang="zh-CN" sz="1400" b="1" dirty="0">
                <a:solidFill>
                  <a:srgbClr val="002060"/>
                </a:solidFill>
                <a:latin typeface="Times New Roman" panose="02020603050405020304" pitchFamily="18" charset="0"/>
                <a:ea typeface="微软雅黑" panose="020B0503020204020204" pitchFamily="34" charset="-122"/>
              </a:rPr>
              <a:t>papaya </a:t>
            </a:r>
            <a:r>
              <a:rPr lang="zh-CN" altLang="en-US" sz="1400" b="1" dirty="0">
                <a:solidFill>
                  <a:srgbClr val="002060"/>
                </a:solidFill>
                <a:latin typeface="Times New Roman" panose="02020603050405020304" pitchFamily="18" charset="0"/>
                <a:ea typeface="微软雅黑" panose="020B0503020204020204" pitchFamily="34" charset="-122"/>
              </a:rPr>
              <a:t>ringspot virus, PRSV)复制酶基因，其品质及抗性均显著提高</a:t>
            </a:r>
            <a:endParaRPr lang="zh-CN" altLang="en-US" sz="1400" b="1" dirty="0">
              <a:solidFill>
                <a:srgbClr val="002060"/>
              </a:solidFill>
              <a:latin typeface="Times New Roman" panose="02020603050405020304" pitchFamily="18" charset="0"/>
              <a:ea typeface="微软雅黑" panose="020B0503020204020204" pitchFamily="34" charset="-122"/>
            </a:endParaRPr>
          </a:p>
        </p:txBody>
      </p:sp>
      <p:sp>
        <p:nvSpPr>
          <p:cNvPr id="2" name="圆角矩形 1"/>
          <p:cNvSpPr/>
          <p:nvPr>
            <p:custDataLst>
              <p:tags r:id="rId10"/>
            </p:custDataLst>
          </p:nvPr>
        </p:nvSpPr>
        <p:spPr>
          <a:xfrm>
            <a:off x="8000909" y="123891"/>
            <a:ext cx="1066773" cy="3333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noProof="1">
                <a:solidFill>
                  <a:srgbClr val="FFFF00"/>
                </a:solidFill>
                <a:latin typeface="微软雅黑" panose="020B0503020204020204" pitchFamily="34" charset="-122"/>
                <a:ea typeface="微软雅黑" panose="020B0503020204020204" pitchFamily="34" charset="-122"/>
              </a:rPr>
              <a:t>植物</a:t>
            </a:r>
            <a:endParaRPr lang="zh-CN" altLang="en-US" sz="2400" b="1" noProof="1">
              <a:solidFill>
                <a:srgbClr val="FFFF00"/>
              </a:solidFill>
              <a:latin typeface="微软雅黑" panose="020B0503020204020204" pitchFamily="34" charset="-122"/>
              <a:ea typeface="微软雅黑" panose="020B0503020204020204" pitchFamily="34" charset="-122"/>
            </a:endParaRPr>
          </a:p>
        </p:txBody>
      </p:sp>
      <p:sp>
        <p:nvSpPr>
          <p:cNvPr id="27658" name="标题 9"/>
          <p:cNvSpPr>
            <a:spLocks noGrp="1"/>
          </p:cNvSpPr>
          <p:nvPr>
            <p:ph type="title"/>
          </p:nvPr>
        </p:nvSpPr>
        <p:spPr/>
        <p:txBody>
          <a:bodyPr/>
          <a:lstStyle/>
          <a:p>
            <a:endParaRPr lang="zh-CN" altLang="en-US" smtClean="0"/>
          </a:p>
        </p:txBody>
      </p:sp>
      <p:sp>
        <p:nvSpPr>
          <p:cNvPr id="27659" name="内容占位符 10"/>
          <p:cNvSpPr>
            <a:spLocks noGrp="1"/>
          </p:cNvSpPr>
          <p:nvPr>
            <p:ph idx="1"/>
          </p:nvPr>
        </p:nvSpPr>
        <p:spPr>
          <a:xfrm>
            <a:off x="457200" y="1600201"/>
            <a:ext cx="8229600" cy="1676404"/>
          </a:xfrm>
        </p:spPr>
        <p:txBody>
          <a:bodyPr/>
          <a:lstStyle/>
          <a:p>
            <a:pPr>
              <a:spcBef>
                <a:spcPct val="0"/>
              </a:spcBef>
              <a:buFont typeface="Arial" panose="020B0604020202020204" pitchFamily="34" charset="0"/>
            </a:pPr>
            <a:endParaRPr lang="zh-CN" altLang="en-US" sz="1400" kern="1200" dirty="0">
              <a:solidFill>
                <a:srgbClr val="002060"/>
              </a:solidFill>
              <a:latin typeface="Times New Roman" panose="02020603050405020304" pitchFamily="18" charset="0"/>
            </a:endParaRPr>
          </a:p>
        </p:txBody>
      </p:sp>
    </p:spTree>
    <p:custDataLst>
      <p:tags r:id="rId1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7" name="Picture 8"/>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867366" y="554698"/>
            <a:ext cx="3005973" cy="6265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30729" name="内容占位符 8"/>
          <p:cNvSpPr>
            <a:spLocks noGrp="1"/>
          </p:cNvSpPr>
          <p:nvPr>
            <p:ph idx="1"/>
          </p:nvPr>
        </p:nvSpPr>
        <p:spPr>
          <a:xfrm>
            <a:off x="1219288" y="5210693"/>
            <a:ext cx="4876786" cy="3219406"/>
          </a:xfrm>
        </p:spPr>
        <p:txBody>
          <a:bodyPr/>
          <a:lstStyle/>
          <a:p>
            <a:pPr marL="0" indent="0" algn="just">
              <a:spcBef>
                <a:spcPct val="50000"/>
              </a:spcBef>
              <a:buClr>
                <a:srgbClr val="002060"/>
              </a:buClr>
              <a:buNone/>
            </a:pPr>
            <a:r>
              <a:rPr lang="zh-CN" altLang="en-US" dirty="0">
                <a:solidFill>
                  <a:srgbClr val="0070C0"/>
                </a:solidFill>
                <a:latin typeface="黑体" panose="02010609060101010101" charset="-122"/>
                <a:ea typeface="黑体" panose="02010609060101010101" charset="-122"/>
              </a:rPr>
              <a:t>例：从转基因羊的羊奶中提取出  </a:t>
            </a:r>
            <a:endParaRPr lang="en-US" altLang="zh-CN" dirty="0">
              <a:solidFill>
                <a:srgbClr val="0070C0"/>
              </a:solidFill>
              <a:latin typeface="黑体" panose="02010609060101010101" charset="-122"/>
              <a:ea typeface="黑体" panose="02010609060101010101" charset="-122"/>
            </a:endParaRPr>
          </a:p>
          <a:p>
            <a:pPr marL="0" indent="0" algn="just">
              <a:spcBef>
                <a:spcPct val="50000"/>
              </a:spcBef>
              <a:buClr>
                <a:srgbClr val="002060"/>
              </a:buClr>
              <a:buNone/>
            </a:pPr>
            <a:r>
              <a:rPr lang="en-US" altLang="zh-CN" dirty="0">
                <a:solidFill>
                  <a:srgbClr val="0070C0"/>
                </a:solidFill>
                <a:latin typeface="黑体" panose="02010609060101010101" charset="-122"/>
                <a:ea typeface="黑体" panose="02010609060101010101" charset="-122"/>
              </a:rPr>
              <a:t>      </a:t>
            </a:r>
            <a:r>
              <a:rPr lang="zh-CN" altLang="en-US" dirty="0">
                <a:solidFill>
                  <a:srgbClr val="0070C0"/>
                </a:solidFill>
                <a:latin typeface="黑体" panose="02010609060101010101" charset="-122"/>
                <a:ea typeface="黑体" panose="02010609060101010101" charset="-122"/>
              </a:rPr>
              <a:t>治疗心脏病的药物</a:t>
            </a:r>
            <a:r>
              <a:rPr lang="en-US" altLang="zh-CN" dirty="0" err="1">
                <a:solidFill>
                  <a:srgbClr val="0070C0"/>
                </a:solidFill>
                <a:latin typeface="黑体" panose="02010609060101010101" charset="-122"/>
                <a:ea typeface="黑体" panose="02010609060101010101" charset="-122"/>
              </a:rPr>
              <a:t>tPA</a:t>
            </a:r>
            <a:endParaRPr lang="en-US" altLang="zh-CN" dirty="0" err="1">
              <a:solidFill>
                <a:srgbClr val="0070C0"/>
              </a:solidFill>
              <a:latin typeface="黑体" panose="02010609060101010101" charset="-122"/>
              <a:ea typeface="黑体" panose="02010609060101010101" charset="-122"/>
            </a:endParaRPr>
          </a:p>
          <a:p>
            <a:pPr marL="0" indent="0" algn="just">
              <a:spcBef>
                <a:spcPct val="50000"/>
              </a:spcBef>
              <a:buClr>
                <a:srgbClr val="002060"/>
              </a:buClr>
              <a:buNone/>
            </a:pPr>
            <a:r>
              <a:rPr lang="en-US" altLang="zh-CN" dirty="0" err="1">
                <a:solidFill>
                  <a:srgbClr val="0070C0"/>
                </a:solidFill>
                <a:latin typeface="黑体" panose="02010609060101010101" charset="-122"/>
                <a:ea typeface="黑体" panose="02010609060101010101" charset="-122"/>
              </a:rPr>
              <a:t>     （</a:t>
            </a:r>
            <a:r>
              <a:rPr lang="en-US" altLang="zh-CN" dirty="0" err="1">
                <a:solidFill>
                  <a:srgbClr val="0070C0"/>
                </a:solidFill>
                <a:latin typeface="黑体" panose="02010609060101010101" charset="-122"/>
                <a:ea typeface="黑体" panose="02010609060101010101" charset="-122"/>
                <a:sym typeface="+mn-ea"/>
              </a:rPr>
              <a:t>组织性纤溶酶激活剂）</a:t>
            </a:r>
            <a:endParaRPr lang="en-US" altLang="zh-CN" dirty="0" err="1">
              <a:solidFill>
                <a:srgbClr val="0070C0"/>
              </a:solidFill>
              <a:latin typeface="黑体" panose="02010609060101010101" charset="-122"/>
              <a:ea typeface="黑体" panose="02010609060101010101" charset="-122"/>
            </a:endParaRPr>
          </a:p>
          <a:p>
            <a:pPr>
              <a:buClr>
                <a:srgbClr val="002060"/>
              </a:buClr>
              <a:buFont typeface="Wingdings" panose="05000000000000000000" pitchFamily="2" charset="2"/>
              <a:buChar char="Ø"/>
            </a:pPr>
            <a:endParaRPr lang="zh-CN" altLang="en-US" dirty="0" smtClean="0"/>
          </a:p>
        </p:txBody>
      </p:sp>
      <p:sp>
        <p:nvSpPr>
          <p:cNvPr id="3" name="标题 2"/>
          <p:cNvSpPr>
            <a:spLocks noGrp="1"/>
          </p:cNvSpPr>
          <p:nvPr>
            <p:ph type="title"/>
          </p:nvPr>
        </p:nvSpPr>
        <p:spPr>
          <a:xfrm>
            <a:off x="-990454" y="609674"/>
            <a:ext cx="8229600" cy="1143000"/>
          </a:xfrm>
        </p:spPr>
        <p:txBody>
          <a:bodyPr/>
          <a:lstStyle/>
          <a:p>
            <a:r>
              <a:rPr lang="zh-CN" altLang="en-US" sz="3600" dirty="0">
                <a:latin typeface="汉仪中黑简"/>
              </a:rPr>
              <a:t>畜牧业中的应用</a:t>
            </a:r>
            <a:br>
              <a:rPr lang="zh-CN" altLang="en-US" sz="3600" dirty="0">
                <a:latin typeface="汉仪中黑简"/>
              </a:rPr>
            </a:br>
            <a:endParaRPr lang="zh-CN" altLang="en-US" sz="3600" dirty="0"/>
          </a:p>
        </p:txBody>
      </p:sp>
      <p:sp>
        <p:nvSpPr>
          <p:cNvPr id="4" name="矩形 3"/>
          <p:cNvSpPr/>
          <p:nvPr/>
        </p:nvSpPr>
        <p:spPr>
          <a:xfrm>
            <a:off x="609704" y="1504456"/>
            <a:ext cx="4979717" cy="1520416"/>
          </a:xfrm>
          <a:prstGeom prst="rect">
            <a:avLst/>
          </a:prstGeom>
        </p:spPr>
        <p:txBody>
          <a:bodyPr wrap="square">
            <a:spAutoFit/>
          </a:bodyPr>
          <a:lstStyle/>
          <a:p>
            <a:pPr marL="342900" lvl="0" indent="-342900" algn="just" eaLnBrk="0" hangingPunct="0">
              <a:lnSpc>
                <a:spcPct val="120000"/>
              </a:lnSpc>
              <a:spcBef>
                <a:spcPct val="50000"/>
              </a:spcBef>
              <a:buClr>
                <a:srgbClr val="002060"/>
              </a:buClr>
              <a:buFont typeface="Wingdings" panose="05000000000000000000" pitchFamily="2" charset="2"/>
              <a:buChar char="Ø"/>
            </a:pPr>
            <a:r>
              <a:rPr kumimoji="0" lang="zh-CN" altLang="en-US" sz="3200" b="1" i="0" u="none" strike="noStrike" kern="0" cap="none" spc="0" normalizeH="0" baseline="0" noProof="0" dirty="0" smtClean="0">
                <a:ln>
                  <a:noFill/>
                </a:ln>
                <a:solidFill>
                  <a:srgbClr val="073E87"/>
                </a:solidFill>
                <a:effectLst/>
                <a:uLnTx/>
                <a:uFillTx/>
                <a:latin typeface="宋体" panose="02010600030101010101" pitchFamily="2" charset="-122"/>
                <a:ea typeface="微软雅黑" panose="020B0503020204020204" pitchFamily="34" charset="-122"/>
                <a:cs typeface="+mn-cs"/>
              </a:rPr>
              <a:t>动物疫苗、生长激素等</a:t>
            </a:r>
            <a:endParaRPr kumimoji="0" lang="zh-CN" altLang="en-US" sz="3200" b="1" i="0" u="none" strike="noStrike" kern="0" cap="none" spc="0" normalizeH="0" baseline="0" noProof="0" dirty="0" smtClean="0">
              <a:ln>
                <a:noFill/>
              </a:ln>
              <a:solidFill>
                <a:srgbClr val="073E87"/>
              </a:solidFill>
              <a:effectLst/>
              <a:uLnTx/>
              <a:uFillTx/>
              <a:latin typeface="宋体" panose="02010600030101010101" pitchFamily="2" charset="-122"/>
              <a:ea typeface="微软雅黑" panose="020B0503020204020204" pitchFamily="34" charset="-122"/>
              <a:cs typeface="+mn-cs"/>
            </a:endParaRPr>
          </a:p>
          <a:p>
            <a:pPr marL="342900" lvl="0" indent="-342900" algn="just" eaLnBrk="0" hangingPunct="0">
              <a:lnSpc>
                <a:spcPct val="120000"/>
              </a:lnSpc>
              <a:spcBef>
                <a:spcPct val="50000"/>
              </a:spcBef>
              <a:buClr>
                <a:srgbClr val="002060"/>
              </a:buClr>
              <a:buFont typeface="Wingdings" panose="05000000000000000000" pitchFamily="2" charset="2"/>
              <a:buChar char="Ø"/>
            </a:pPr>
            <a:r>
              <a:rPr kumimoji="0" lang="zh-CN" altLang="en-US" sz="3200" b="1" i="0" u="none" strike="noStrike" kern="0" cap="none" spc="0" normalizeH="0" baseline="0" noProof="0" dirty="0" smtClean="0">
                <a:ln>
                  <a:noFill/>
                </a:ln>
                <a:solidFill>
                  <a:srgbClr val="073E87"/>
                </a:solidFill>
                <a:effectLst/>
                <a:uLnTx/>
                <a:uFillTx/>
                <a:latin typeface="宋体" panose="02010600030101010101" pitchFamily="2" charset="-122"/>
                <a:ea typeface="微软雅黑" panose="020B0503020204020204" pitchFamily="34" charset="-122"/>
                <a:cs typeface="+mn-cs"/>
              </a:rPr>
              <a:t>培育新品种</a:t>
            </a:r>
            <a:endParaRPr kumimoji="0" lang="zh-CN" altLang="en-US" sz="3200" b="1" i="0" u="none" strike="noStrike" kern="0" cap="none" spc="0" normalizeH="0" baseline="0" noProof="0" dirty="0">
              <a:ln>
                <a:noFill/>
              </a:ln>
              <a:solidFill>
                <a:srgbClr val="073E87"/>
              </a:solidFill>
              <a:effectLst/>
              <a:uLnTx/>
              <a:uFillTx/>
              <a:latin typeface="宋体" panose="02010600030101010101" pitchFamily="2" charset="-122"/>
              <a:ea typeface="微软雅黑" panose="020B0503020204020204" pitchFamily="34" charset="-122"/>
              <a:cs typeface="+mn-cs"/>
            </a:endParaRPr>
          </a:p>
        </p:txBody>
      </p:sp>
    </p:spTree>
    <p:custDataLst>
      <p:tags r:id="rId3"/>
    </p:custData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600200" y="1524000"/>
            <a:ext cx="5710238"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custDataLst>
              <p:tags r:id="rId3"/>
            </p:custDataLst>
          </p:nvPr>
        </p:nvSpPr>
        <p:spPr>
          <a:xfrm>
            <a:off x="7732713" y="300038"/>
            <a:ext cx="1219200" cy="4508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2800" noProof="1">
                <a:solidFill>
                  <a:srgbClr val="FFFF00"/>
                </a:solidFill>
                <a:latin typeface="微软雅黑" panose="020B0503020204020204" pitchFamily="34" charset="-122"/>
                <a:ea typeface="微软雅黑" panose="020B0503020204020204" pitchFamily="34" charset="-122"/>
              </a:rPr>
              <a:t>动物</a:t>
            </a:r>
            <a:endParaRPr lang="zh-CN" altLang="en-US" sz="2800" noProof="1">
              <a:solidFill>
                <a:srgbClr val="FFFF00"/>
              </a:solidFill>
              <a:latin typeface="微软雅黑" panose="020B0503020204020204" pitchFamily="34" charset="-122"/>
              <a:ea typeface="微软雅黑" panose="020B0503020204020204" pitchFamily="34" charset="-122"/>
            </a:endParaRPr>
          </a:p>
        </p:txBody>
      </p:sp>
      <p:sp>
        <p:nvSpPr>
          <p:cNvPr id="29701" name="标题 5"/>
          <p:cNvSpPr>
            <a:spLocks noGrp="1"/>
          </p:cNvSpPr>
          <p:nvPr>
            <p:ph type="title"/>
          </p:nvPr>
        </p:nvSpPr>
        <p:spPr>
          <a:xfrm>
            <a:off x="284956" y="624681"/>
            <a:ext cx="8229600" cy="1143000"/>
          </a:xfrm>
        </p:spPr>
        <p:txBody>
          <a:bodyPr/>
          <a:lstStyle/>
          <a:p>
            <a:r>
              <a:rPr lang="zh-CN" altLang="en-US" dirty="0">
                <a:solidFill>
                  <a:srgbClr val="FF0000"/>
                </a:solidFill>
              </a:rPr>
              <a:t>转基因三文鱼</a:t>
            </a:r>
            <a:br>
              <a:rPr lang="zh-CN" altLang="en-US" dirty="0">
                <a:solidFill>
                  <a:srgbClr val="FF0000"/>
                </a:solidFill>
              </a:rPr>
            </a:br>
            <a:endParaRPr lang="zh-CN" altLang="en-US" dirty="0" smtClean="0"/>
          </a:p>
        </p:txBody>
      </p:sp>
      <p:sp>
        <p:nvSpPr>
          <p:cNvPr id="29702" name="内容占位符 6"/>
          <p:cNvSpPr>
            <a:spLocks noGrp="1"/>
          </p:cNvSpPr>
          <p:nvPr>
            <p:ph idx="1"/>
          </p:nvPr>
        </p:nvSpPr>
        <p:spPr>
          <a:xfrm>
            <a:off x="457308" y="1872455"/>
            <a:ext cx="8229600" cy="4525963"/>
          </a:xfrm>
        </p:spPr>
        <p:txBody>
          <a:bodyPr/>
          <a:lstStyle/>
          <a:p>
            <a:endParaRPr lang="zh-CN" altLang="en-US" dirty="0" smtClean="0"/>
          </a:p>
        </p:txBody>
      </p:sp>
    </p:spTree>
    <p:custDataLst>
      <p:tags r:id="rId4"/>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descr="武汉大学校徽"/>
          <p:cNvPicPr>
            <a:picLocks noChangeAspect="1"/>
          </p:cNvPicPr>
          <p:nvPr>
            <p:custDataLst>
              <p:tags r:id="rId1"/>
            </p:custDataLst>
          </p:nvPr>
        </p:nvPicPr>
        <p:blipFill>
          <a:blip r:embed="rId2">
            <a:lum bright="82000" contrast="-70000"/>
            <a:extLst>
              <a:ext uri="{28A0092B-C50C-407E-A947-70E740481C1C}">
                <a14:useLocalDpi xmlns:a14="http://schemas.microsoft.com/office/drawing/2010/main" val="0"/>
              </a:ext>
            </a:extLst>
          </a:blip>
          <a:srcRect l="12000" t="12000" r="12000" b="12000"/>
          <a:stretch>
            <a:fillRect/>
          </a:stretch>
        </p:blipFill>
        <p:spPr bwMode="auto">
          <a:xfrm>
            <a:off x="2209800" y="1143000"/>
            <a:ext cx="45593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标题 4"/>
          <p:cNvSpPr>
            <a:spLocks noGrp="1"/>
          </p:cNvSpPr>
          <p:nvPr>
            <p:ph type="title"/>
          </p:nvPr>
        </p:nvSpPr>
        <p:spPr>
          <a:xfrm>
            <a:off x="381000" y="381000"/>
            <a:ext cx="8229600" cy="1143000"/>
          </a:xfrm>
        </p:spPr>
        <p:txBody>
          <a:bodyPr/>
          <a:lstStyle/>
          <a:p>
            <a:r>
              <a:rPr lang="zh-CN" altLang="en-US" smtClean="0"/>
              <a:t>简  介</a:t>
            </a:r>
            <a:br>
              <a:rPr lang="zh-CN" altLang="en-US" smtClean="0"/>
            </a:br>
            <a:endParaRPr lang="zh-CN" altLang="en-US" smtClean="0"/>
          </a:p>
        </p:txBody>
      </p:sp>
      <p:sp>
        <p:nvSpPr>
          <p:cNvPr id="8196" name="内容占位符 5"/>
          <p:cNvSpPr>
            <a:spLocks noGrp="1"/>
          </p:cNvSpPr>
          <p:nvPr>
            <p:ph idx="1"/>
          </p:nvPr>
        </p:nvSpPr>
        <p:spPr>
          <a:xfrm>
            <a:off x="685800" y="1905000"/>
            <a:ext cx="8229600" cy="4525963"/>
          </a:xfrm>
        </p:spPr>
        <p:txBody>
          <a:bodyPr/>
          <a:lstStyle/>
          <a:p>
            <a:pPr>
              <a:spcBef>
                <a:spcPct val="50000"/>
              </a:spcBef>
              <a:buNone/>
            </a:pPr>
            <a:r>
              <a:rPr lang="en-US" altLang="zh-CN" sz="2800" dirty="0" smtClean="0"/>
              <a:t>1 DNA</a:t>
            </a:r>
            <a:r>
              <a:rPr lang="zh-CN" altLang="en-US" sz="2800" dirty="0" smtClean="0"/>
              <a:t>克隆技术的</a:t>
            </a:r>
            <a:r>
              <a:rPr lang="zh-CN" altLang="en-US" sz="2800" dirty="0" smtClean="0"/>
              <a:t>诞生</a:t>
            </a:r>
            <a:r>
              <a:rPr lang="zh-CN" altLang="en-US" sz="2800" dirty="0"/>
              <a:t>及发展</a:t>
            </a:r>
            <a:endParaRPr lang="zh-CN" altLang="en-US" sz="2800" dirty="0"/>
          </a:p>
          <a:p>
            <a:pPr>
              <a:spcBef>
                <a:spcPct val="50000"/>
              </a:spcBef>
              <a:buFontTx/>
              <a:buNone/>
            </a:pPr>
            <a:r>
              <a:rPr lang="en-US" altLang="zh-CN" sz="2800" dirty="0" smtClean="0"/>
              <a:t>2 </a:t>
            </a:r>
            <a:r>
              <a:rPr lang="zh-CN" altLang="en-US" sz="2800" dirty="0" smtClean="0"/>
              <a:t>分子克隆</a:t>
            </a:r>
            <a:r>
              <a:rPr lang="zh-CN" altLang="en-US" sz="2800" dirty="0" smtClean="0"/>
              <a:t>技术</a:t>
            </a:r>
            <a:r>
              <a:rPr lang="zh-CN" altLang="en-US" sz="2800" dirty="0"/>
              <a:t>的</a:t>
            </a:r>
            <a:r>
              <a:rPr lang="zh-CN" altLang="en-US" sz="2800" dirty="0" smtClean="0"/>
              <a:t>应用</a:t>
            </a:r>
            <a:endParaRPr lang="en-US" altLang="zh-CN" sz="2800" dirty="0" smtClean="0"/>
          </a:p>
          <a:p>
            <a:pPr>
              <a:spcBef>
                <a:spcPct val="50000"/>
              </a:spcBef>
              <a:buFontTx/>
              <a:buNone/>
            </a:pPr>
            <a:r>
              <a:rPr lang="en-US" altLang="zh-CN" sz="2800" dirty="0" smtClean="0"/>
              <a:t>3 </a:t>
            </a:r>
            <a:r>
              <a:rPr lang="zh-CN" altLang="en-US" sz="2800" dirty="0" smtClean="0"/>
              <a:t>分子生物学实验课程内容和要求</a:t>
            </a:r>
            <a:endParaRPr lang="en-US" altLang="zh-CN" sz="2800" dirty="0" smtClean="0"/>
          </a:p>
          <a:p>
            <a:pPr>
              <a:spcBef>
                <a:spcPct val="50000"/>
              </a:spcBef>
              <a:buFontTx/>
              <a:buNone/>
            </a:pPr>
            <a:endParaRPr lang="zh-CN" altLang="en-US" sz="2800" dirty="0" smtClean="0"/>
          </a:p>
          <a:p>
            <a:pPr>
              <a:buFontTx/>
              <a:buNone/>
            </a:pPr>
            <a:endParaRPr lang="zh-CN" altLang="en-US" sz="2800" dirty="0" smtClean="0"/>
          </a:p>
        </p:txBody>
      </p:sp>
    </p:spTree>
    <p:custDataLst>
      <p:tags r:id="rId3"/>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 子 诊 断</a:t>
            </a:r>
            <a:br>
              <a:rPr lang="zh-CN" altLang="en-US" dirty="0"/>
            </a:br>
            <a:endParaRPr lang="zh-CN" altLang="en-US" dirty="0"/>
          </a:p>
        </p:txBody>
      </p:sp>
      <p:sp>
        <p:nvSpPr>
          <p:cNvPr id="3" name="内容占位符 2"/>
          <p:cNvSpPr>
            <a:spLocks noGrp="1"/>
          </p:cNvSpPr>
          <p:nvPr>
            <p:ph idx="1"/>
          </p:nvPr>
        </p:nvSpPr>
        <p:spPr>
          <a:xfrm>
            <a:off x="457218" y="1226657"/>
            <a:ext cx="8229600" cy="4525963"/>
          </a:xfrm>
        </p:spPr>
        <p:txBody>
          <a:bodyPr/>
          <a:lstStyle/>
          <a:p>
            <a:r>
              <a:rPr lang="zh-CN" altLang="en-US" dirty="0"/>
              <a:t>遗传性疾病的</a:t>
            </a:r>
            <a:r>
              <a:rPr lang="zh-CN" altLang="en-US" dirty="0" smtClean="0"/>
              <a:t>诊断                        病原</a:t>
            </a:r>
            <a:r>
              <a:rPr lang="zh-CN" altLang="en-US" dirty="0"/>
              <a:t>性物质的检测</a:t>
            </a:r>
            <a:endParaRPr lang="zh-CN" altLang="en-US" dirty="0"/>
          </a:p>
          <a:p>
            <a:endParaRPr lang="zh-CN" altLang="en-US" dirty="0"/>
          </a:p>
        </p:txBody>
      </p:sp>
      <p:pic>
        <p:nvPicPr>
          <p:cNvPr id="4" name="Picture 8" descr="12-19"/>
          <p:cNvPicPr>
            <a:picLocks noChangeAspect="1"/>
          </p:cNvPicPr>
          <p:nvPr>
            <p:custDataLst>
              <p:tags r:id="rId1"/>
            </p:custDataLst>
          </p:nvPr>
        </p:nvPicPr>
        <p:blipFill>
          <a:blip r:embed="rId2">
            <a:lum bright="-6000" contrast="42000"/>
            <a:extLst>
              <a:ext uri="{28A0092B-C50C-407E-A947-70E740481C1C}">
                <a14:useLocalDpi xmlns:a14="http://schemas.microsoft.com/office/drawing/2010/main" val="0"/>
              </a:ext>
            </a:extLst>
          </a:blip>
          <a:srcRect/>
          <a:stretch>
            <a:fillRect/>
          </a:stretch>
        </p:blipFill>
        <p:spPr bwMode="auto">
          <a:xfrm>
            <a:off x="401553" y="1885710"/>
            <a:ext cx="388778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12-18"/>
          <p:cNvPicPr>
            <a:picLocks noChangeAspect="1"/>
          </p:cNvPicPr>
          <p:nvPr>
            <p:custDataLst>
              <p:tags r:id="rId3"/>
            </p:custDataLst>
          </p:nvPr>
        </p:nvPicPr>
        <p:blipFill>
          <a:blip r:embed="rId4">
            <a:lum bright="-12000" contrast="42000"/>
            <a:extLst>
              <a:ext uri="{28A0092B-C50C-407E-A947-70E740481C1C}">
                <a14:useLocalDpi xmlns:a14="http://schemas.microsoft.com/office/drawing/2010/main" val="0"/>
              </a:ext>
            </a:extLst>
          </a:blip>
          <a:srcRect/>
          <a:stretch>
            <a:fillRect/>
          </a:stretch>
        </p:blipFill>
        <p:spPr bwMode="auto">
          <a:xfrm>
            <a:off x="4684764" y="1889969"/>
            <a:ext cx="4002036" cy="4002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custDataLst>
              <p:tags r:id="rId5"/>
            </p:custDataLst>
          </p:nvPr>
        </p:nvSpPr>
        <p:spPr>
          <a:xfrm>
            <a:off x="1865385" y="6364014"/>
            <a:ext cx="5638758" cy="36988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buFont typeface="Arial" panose="020B0604020202020204" pitchFamily="34" charset="0"/>
              <a:buNone/>
              <a:defRPr/>
            </a:pPr>
            <a:r>
              <a:rPr lang="zh-CN" altLang="en-US" dirty="0">
                <a:latin typeface="宋体" panose="02010600030101010101" pitchFamily="2" charset="-122"/>
              </a:rPr>
              <a:t>利用</a:t>
            </a:r>
            <a:r>
              <a:rPr lang="en-US" altLang="zh-CN" dirty="0">
                <a:latin typeface="宋体" panose="02010600030101010101" pitchFamily="2" charset="-122"/>
              </a:rPr>
              <a:t>PCR</a:t>
            </a:r>
            <a:r>
              <a:rPr lang="zh-CN" altLang="en-US" dirty="0">
                <a:latin typeface="宋体" panose="02010600030101010101" pitchFamily="2" charset="-122"/>
              </a:rPr>
              <a:t>技术或</a:t>
            </a:r>
            <a:r>
              <a:rPr lang="en-US" altLang="zh-CN" dirty="0">
                <a:latin typeface="宋体" panose="02010600030101010101" pitchFamily="2" charset="-122"/>
              </a:rPr>
              <a:t>PCR</a:t>
            </a:r>
            <a:r>
              <a:rPr lang="zh-CN" altLang="en-US" dirty="0">
                <a:latin typeface="宋体" panose="02010600030101010101" pitchFamily="2" charset="-122"/>
              </a:rPr>
              <a:t>与分子杂交标记相结合</a:t>
            </a:r>
            <a:r>
              <a:rPr lang="zh-CN" altLang="en-US" dirty="0" smtClean="0">
                <a:latin typeface="宋体" panose="02010600030101010101" pitchFamily="2" charset="-122"/>
              </a:rPr>
              <a:t>，快速准确。</a:t>
            </a:r>
            <a:endParaRPr lang="zh-CN" altLang="en-US" dirty="0">
              <a:latin typeface="宋体" panose="02010600030101010101" pitchFamily="2" charset="-122"/>
            </a:endParaRPr>
          </a:p>
        </p:txBody>
      </p:sp>
      <p:sp>
        <p:nvSpPr>
          <p:cNvPr id="7" name="矩形 6"/>
          <p:cNvSpPr/>
          <p:nvPr/>
        </p:nvSpPr>
        <p:spPr>
          <a:xfrm>
            <a:off x="1161370" y="5748881"/>
            <a:ext cx="2608406" cy="369332"/>
          </a:xfrm>
          <a:prstGeom prst="rect">
            <a:avLst/>
          </a:prstGeom>
        </p:spPr>
        <p:txBody>
          <a:bodyPr wrap="none">
            <a:spAutoFit/>
          </a:bodyPr>
          <a:lstStyle/>
          <a:p>
            <a:r>
              <a:rPr lang="zh-CN" altLang="en-US" dirty="0" smtClean="0">
                <a:solidFill>
                  <a:srgbClr val="002060"/>
                </a:solidFill>
                <a:latin typeface="黑体" panose="02010609060101010101" charset="-122"/>
                <a:ea typeface="黑体" panose="02010609060101010101" charset="-122"/>
              </a:rPr>
              <a:t>羊水和胎盘绒毛膜检测 </a:t>
            </a:r>
            <a:endParaRPr lang="zh-CN" altLang="en-US" dirty="0">
              <a:solidFill>
                <a:srgbClr val="002060"/>
              </a:solidFill>
              <a:latin typeface="黑体" panose="02010609060101010101" charset="-122"/>
              <a:ea typeface="黑体" panose="02010609060101010101" charset="-122"/>
            </a:endParaRPr>
          </a:p>
        </p:txBody>
      </p:sp>
      <p:sp>
        <p:nvSpPr>
          <p:cNvPr id="8" name="矩形 7"/>
          <p:cNvSpPr/>
          <p:nvPr/>
        </p:nvSpPr>
        <p:spPr>
          <a:xfrm>
            <a:off x="5867366" y="5748881"/>
            <a:ext cx="1800493" cy="369332"/>
          </a:xfrm>
          <a:prstGeom prst="rect">
            <a:avLst/>
          </a:prstGeom>
        </p:spPr>
        <p:txBody>
          <a:bodyPr wrap="none">
            <a:spAutoFit/>
          </a:bodyPr>
          <a:lstStyle/>
          <a:p>
            <a:r>
              <a:rPr lang="zh-CN" altLang="en-US" dirty="0">
                <a:solidFill>
                  <a:srgbClr val="002060"/>
                </a:solidFill>
                <a:latin typeface="黑体" panose="02010609060101010101" charset="-122"/>
                <a:ea typeface="黑体" panose="02010609060101010101" charset="-122"/>
              </a:rPr>
              <a:t>艾滋病毒的检测</a:t>
            </a:r>
            <a:endParaRPr lang="zh-CN" altLang="en-US" dirty="0">
              <a:solidFill>
                <a:srgbClr val="002060"/>
              </a:solidFill>
              <a:latin typeface="黑体" panose="02010609060101010101" charset="-122"/>
              <a:ea typeface="黑体" panose="02010609060101010101"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8" descr="12-25"/>
          <p:cNvPicPr>
            <a:picLocks noChangeAspect="1"/>
          </p:cNvPicPr>
          <p:nvPr>
            <p:custDataLst>
              <p:tags r:id="rId1"/>
            </p:custDataLst>
          </p:nvPr>
        </p:nvPicPr>
        <p:blipFill>
          <a:blip r:embed="rId2">
            <a:lum bright="-6000" contrast="60000"/>
            <a:extLst>
              <a:ext uri="{28A0092B-C50C-407E-A947-70E740481C1C}">
                <a14:useLocalDpi xmlns:a14="http://schemas.microsoft.com/office/drawing/2010/main" val="0"/>
              </a:ext>
            </a:extLst>
          </a:blip>
          <a:srcRect/>
          <a:stretch>
            <a:fillRect/>
          </a:stretch>
        </p:blipFill>
        <p:spPr bwMode="auto">
          <a:xfrm>
            <a:off x="3979863" y="2438400"/>
            <a:ext cx="4986337"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2" name="Rectangle 12"/>
          <p:cNvSpPr>
            <a:spLocks noChangeArrowheads="1"/>
          </p:cNvSpPr>
          <p:nvPr>
            <p:custDataLst>
              <p:tags r:id="rId3"/>
            </p:custDataLst>
          </p:nvPr>
        </p:nvSpPr>
        <p:spPr bwMode="auto">
          <a:xfrm>
            <a:off x="609686" y="2743218"/>
            <a:ext cx="3124200" cy="2400657"/>
          </a:xfrm>
          <a:prstGeom prst="rect">
            <a:avLst/>
          </a:prstGeom>
          <a:noFill/>
          <a:ln w="9525">
            <a:noFill/>
            <a:miter lim="800000"/>
          </a:ln>
          <a:effectLst/>
        </p:spPr>
        <p:txBody>
          <a:bodyPr>
            <a:spAutoFit/>
          </a:bodyPr>
          <a:lstStyle/>
          <a:p>
            <a:pPr algn="just">
              <a:spcBef>
                <a:spcPct val="20000"/>
              </a:spcBef>
              <a:buClr>
                <a:schemeClr val="accent1"/>
              </a:buClr>
              <a:buFont typeface="Wingdings" panose="05000000000000000000" pitchFamily="2" charset="2"/>
              <a:buNone/>
              <a:defRPr/>
            </a:pPr>
            <a:r>
              <a:rPr lang="zh-CN" altLang="en-US" sz="2000" b="1" dirty="0">
                <a:solidFill>
                  <a:schemeClr val="tx2"/>
                </a:solidFill>
                <a:latin typeface="黑体" panose="02010609060101010101" charset="-122"/>
                <a:ea typeface="黑体" panose="02010609060101010101" charset="-122"/>
              </a:rPr>
              <a:t>重症综合性免疫缺乏症（</a:t>
            </a:r>
            <a:r>
              <a:rPr lang="en-US" altLang="zh-CN" sz="2000" b="1" dirty="0">
                <a:solidFill>
                  <a:schemeClr val="tx2"/>
                </a:solidFill>
                <a:latin typeface="黑体" panose="02010609060101010101" charset="-122"/>
                <a:ea typeface="黑体" panose="02010609060101010101" charset="-122"/>
              </a:rPr>
              <a:t>SCID</a:t>
            </a:r>
            <a:r>
              <a:rPr lang="zh-CN" altLang="en-US" sz="2000" b="1" dirty="0">
                <a:solidFill>
                  <a:schemeClr val="tx2"/>
                </a:solidFill>
                <a:latin typeface="黑体" panose="02010609060101010101" charset="-122"/>
                <a:ea typeface="黑体" panose="02010609060101010101" charset="-122"/>
              </a:rPr>
              <a:t>）</a:t>
            </a:r>
            <a:r>
              <a:rPr lang="en-US" altLang="zh-CN" sz="2000" b="1" dirty="0">
                <a:solidFill>
                  <a:schemeClr val="tx2"/>
                </a:solidFill>
                <a:latin typeface="黑体" panose="02010609060101010101" charset="-122"/>
                <a:ea typeface="黑体" panose="02010609060101010101" charset="-122"/>
              </a:rPr>
              <a:t>,</a:t>
            </a:r>
            <a:r>
              <a:rPr lang="zh-CN" altLang="en-US" sz="2000" b="1" dirty="0">
                <a:solidFill>
                  <a:schemeClr val="tx2"/>
                </a:solidFill>
                <a:latin typeface="黑体" panose="02010609060101010101" charset="-122"/>
                <a:ea typeface="黑体" panose="02010609060101010101" charset="-122"/>
              </a:rPr>
              <a:t>腺苷</a:t>
            </a:r>
            <a:r>
              <a:rPr lang="zh-CN" altLang="en-US" sz="2000" b="1" dirty="0">
                <a:solidFill>
                  <a:schemeClr val="tx2"/>
                </a:solidFill>
                <a:latin typeface="黑体" panose="02010609060101010101" charset="-122"/>
                <a:ea typeface="黑体" panose="02010609060101010101" charset="-122"/>
              </a:rPr>
              <a:t>脱氨酶基因缺陷导致</a:t>
            </a:r>
            <a:r>
              <a:rPr lang="en-US" altLang="zh-CN" sz="2000" b="1" dirty="0">
                <a:solidFill>
                  <a:schemeClr val="tx2"/>
                </a:solidFill>
                <a:latin typeface="黑体" panose="02010609060101010101" charset="-122"/>
                <a:ea typeface="黑体" panose="02010609060101010101" charset="-122"/>
              </a:rPr>
              <a:t>T</a:t>
            </a:r>
            <a:r>
              <a:rPr lang="zh-CN" altLang="en-US" sz="2000" b="1" dirty="0">
                <a:solidFill>
                  <a:schemeClr val="tx2"/>
                </a:solidFill>
                <a:latin typeface="黑体" panose="02010609060101010101" charset="-122"/>
                <a:ea typeface="黑体" panose="02010609060101010101" charset="-122"/>
              </a:rPr>
              <a:t>、</a:t>
            </a:r>
            <a:r>
              <a:rPr lang="en-US" altLang="zh-CN" sz="2000" b="1" dirty="0">
                <a:solidFill>
                  <a:schemeClr val="tx2"/>
                </a:solidFill>
                <a:latin typeface="黑体" panose="02010609060101010101" charset="-122"/>
                <a:ea typeface="黑体" panose="02010609060101010101" charset="-122"/>
              </a:rPr>
              <a:t>B</a:t>
            </a:r>
            <a:r>
              <a:rPr lang="zh-CN" altLang="en-US" sz="2000" b="1" dirty="0">
                <a:solidFill>
                  <a:schemeClr val="tx2"/>
                </a:solidFill>
                <a:latin typeface="黑体" panose="02010609060101010101" charset="-122"/>
                <a:ea typeface="黑体" panose="02010609060101010101" charset="-122"/>
              </a:rPr>
              <a:t>细胞功能先天性缺乏。 </a:t>
            </a:r>
            <a:endParaRPr lang="zh-CN" altLang="en-US" sz="2000" b="1" dirty="0">
              <a:solidFill>
                <a:schemeClr val="tx2"/>
              </a:solidFill>
              <a:latin typeface="黑体" panose="02010609060101010101" charset="-122"/>
              <a:ea typeface="黑体" panose="02010609060101010101" charset="-122"/>
            </a:endParaRPr>
          </a:p>
          <a:p>
            <a:pPr>
              <a:spcBef>
                <a:spcPct val="50000"/>
              </a:spcBef>
              <a:buClr>
                <a:srgbClr val="FFFF00"/>
              </a:buClr>
              <a:buFont typeface="Wingdings" panose="05000000000000000000" pitchFamily="2" charset="2"/>
              <a:buNone/>
              <a:defRPr/>
            </a:pPr>
            <a:r>
              <a:rPr lang="en-US" altLang="zh-CN" sz="2000" b="1" dirty="0">
                <a:solidFill>
                  <a:schemeClr val="tx2"/>
                </a:solidFill>
                <a:latin typeface="黑体" panose="02010609060101010101" charset="-122"/>
                <a:ea typeface="黑体" panose="02010609060101010101" charset="-122"/>
              </a:rPr>
              <a:t>1990</a:t>
            </a:r>
            <a:r>
              <a:rPr lang="zh-CN" altLang="en-US" sz="2000" b="1" dirty="0">
                <a:solidFill>
                  <a:schemeClr val="tx2"/>
                </a:solidFill>
                <a:latin typeface="黑体" panose="02010609060101010101" charset="-122"/>
                <a:ea typeface="黑体" panose="02010609060101010101" charset="-122"/>
              </a:rPr>
              <a:t>年，转基因</a:t>
            </a:r>
            <a:r>
              <a:rPr lang="en-US" altLang="zh-CN" sz="2000" b="1" dirty="0">
                <a:solidFill>
                  <a:schemeClr val="tx2"/>
                </a:solidFill>
                <a:latin typeface="黑体" panose="02010609060101010101" charset="-122"/>
                <a:ea typeface="黑体" panose="02010609060101010101" charset="-122"/>
              </a:rPr>
              <a:t>T</a:t>
            </a:r>
            <a:r>
              <a:rPr lang="zh-CN" altLang="en-US" sz="2000" b="1" dirty="0">
                <a:solidFill>
                  <a:schemeClr val="tx2"/>
                </a:solidFill>
                <a:latin typeface="黑体" panose="02010609060101010101" charset="-122"/>
                <a:ea typeface="黑体" panose="02010609060101010101" charset="-122"/>
              </a:rPr>
              <a:t>淋巴细胞注射到人体骨髓组织中治疗</a:t>
            </a:r>
            <a:r>
              <a:rPr lang="en-US" altLang="zh-CN" sz="2000" b="1" dirty="0">
                <a:solidFill>
                  <a:schemeClr val="tx2"/>
                </a:solidFill>
                <a:latin typeface="黑体" panose="02010609060101010101" charset="-122"/>
                <a:ea typeface="黑体" panose="02010609060101010101" charset="-122"/>
              </a:rPr>
              <a:t>SCID</a:t>
            </a:r>
            <a:endParaRPr lang="en-US" altLang="zh-CN" sz="2000" b="1" dirty="0">
              <a:solidFill>
                <a:schemeClr val="tx2"/>
              </a:solidFill>
              <a:latin typeface="黑体" panose="02010609060101010101" charset="-122"/>
              <a:ea typeface="黑体" panose="02010609060101010101" charset="-122"/>
            </a:endParaRPr>
          </a:p>
        </p:txBody>
      </p:sp>
      <p:sp>
        <p:nvSpPr>
          <p:cNvPr id="33798" name="标题 5"/>
          <p:cNvSpPr>
            <a:spLocks noGrp="1"/>
          </p:cNvSpPr>
          <p:nvPr>
            <p:ph type="title"/>
          </p:nvPr>
        </p:nvSpPr>
        <p:spPr>
          <a:xfrm>
            <a:off x="609686" y="518319"/>
            <a:ext cx="8229600" cy="1143000"/>
          </a:xfrm>
        </p:spPr>
        <p:txBody>
          <a:bodyPr/>
          <a:lstStyle/>
          <a:p>
            <a:r>
              <a:rPr lang="zh-CN" altLang="en-US" dirty="0">
                <a:solidFill>
                  <a:srgbClr val="FF0000"/>
                </a:solidFill>
                <a:latin typeface="汉仪中黑简"/>
              </a:rPr>
              <a:t>基 因 治 疗</a:t>
            </a:r>
            <a:br>
              <a:rPr lang="zh-CN" altLang="en-US" dirty="0">
                <a:solidFill>
                  <a:srgbClr val="FF0000"/>
                </a:solidFill>
                <a:latin typeface="汉仪中黑简"/>
              </a:rPr>
            </a:br>
            <a:endParaRPr lang="zh-CN" altLang="en-US" dirty="0" smtClean="0"/>
          </a:p>
        </p:txBody>
      </p:sp>
      <p:sp>
        <p:nvSpPr>
          <p:cNvPr id="33799" name="内容占位符 6"/>
          <p:cNvSpPr>
            <a:spLocks noGrp="1"/>
          </p:cNvSpPr>
          <p:nvPr>
            <p:ph idx="1"/>
          </p:nvPr>
        </p:nvSpPr>
        <p:spPr>
          <a:xfrm>
            <a:off x="457114" y="1248570"/>
            <a:ext cx="8201115" cy="1212850"/>
          </a:xfrm>
        </p:spPr>
        <p:txBody>
          <a:bodyPr/>
          <a:lstStyle/>
          <a:p>
            <a:pPr marL="0" indent="0">
              <a:buNone/>
            </a:pPr>
            <a:r>
              <a:rPr lang="zh-CN" altLang="en-US" sz="2000" dirty="0" smtClean="0">
                <a:latin typeface="黑体" panose="02010609060101010101" charset="-122"/>
                <a:ea typeface="黑体" panose="02010609060101010101" charset="-122"/>
              </a:rPr>
              <a:t>利用</a:t>
            </a:r>
            <a:r>
              <a:rPr lang="zh-CN" altLang="en-US" sz="2000" dirty="0">
                <a:latin typeface="黑体" panose="02010609060101010101" charset="-122"/>
                <a:ea typeface="黑体" panose="02010609060101010101" charset="-122"/>
              </a:rPr>
              <a:t>基因工程技术治疗人类遗传性疾病</a:t>
            </a:r>
            <a:r>
              <a:rPr lang="zh-CN" altLang="en-US" sz="2000" dirty="0" smtClean="0">
                <a:latin typeface="黑体" panose="02010609060101010101" charset="-122"/>
                <a:ea typeface="黑体" panose="02010609060101010101" charset="-122"/>
              </a:rPr>
              <a:t>。</a:t>
            </a:r>
            <a:endParaRPr lang="en-US" altLang="zh-CN" sz="2000" dirty="0" smtClean="0">
              <a:latin typeface="黑体" panose="02010609060101010101" charset="-122"/>
              <a:ea typeface="黑体" panose="02010609060101010101" charset="-122"/>
            </a:endParaRPr>
          </a:p>
          <a:p>
            <a:pPr marL="0" indent="0">
              <a:buNone/>
            </a:pPr>
            <a:r>
              <a:rPr lang="zh-CN" altLang="en-US" sz="2000" dirty="0" smtClean="0">
                <a:latin typeface="黑体" panose="02010609060101010101" charset="-122"/>
                <a:ea typeface="黑体" panose="02010609060101010101" charset="-122"/>
              </a:rPr>
              <a:t>正常</a:t>
            </a:r>
            <a:r>
              <a:rPr lang="zh-CN" altLang="en-US" sz="2000" dirty="0">
                <a:latin typeface="黑体" panose="02010609060101010101" charset="-122"/>
                <a:ea typeface="黑体" panose="02010609060101010101" charset="-122"/>
              </a:rPr>
              <a:t>的人类基因可以克隆并引入遗传病患者的体细胞，以替代、修复或纠正有缺陷的基因。</a:t>
            </a:r>
            <a:endParaRPr lang="zh-CN" altLang="en-US" sz="2000" dirty="0">
              <a:latin typeface="黑体" panose="02010609060101010101" charset="-122"/>
              <a:ea typeface="黑体" panose="02010609060101010101" charset="-122"/>
            </a:endParaRPr>
          </a:p>
          <a:p>
            <a:endParaRPr lang="zh-CN" altLang="en-US" dirty="0"/>
          </a:p>
        </p:txBody>
      </p:sp>
    </p:spTree>
    <p:custDataLst>
      <p:tags r:id="rId4"/>
    </p:custData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3822729" y="1295456"/>
            <a:ext cx="4519595" cy="2417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文本框 5"/>
          <p:cNvSpPr txBox="1">
            <a:spLocks noChangeArrowheads="1"/>
          </p:cNvSpPr>
          <p:nvPr>
            <p:custDataLst>
              <p:tags r:id="rId3"/>
            </p:custDataLst>
          </p:nvPr>
        </p:nvSpPr>
        <p:spPr bwMode="auto">
          <a:xfrm>
            <a:off x="4291013" y="1662113"/>
            <a:ext cx="479901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1500" dirty="0">
              <a:latin typeface="微软雅黑" panose="020B0503020204020204" pitchFamily="34" charset="-122"/>
              <a:ea typeface="微软雅黑" panose="020B0503020204020204" pitchFamily="34" charset="-122"/>
            </a:endParaRPr>
          </a:p>
        </p:txBody>
      </p:sp>
      <p:pic>
        <p:nvPicPr>
          <p:cNvPr id="34821" name="图片 7"/>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3691528" y="3934603"/>
            <a:ext cx="5369353" cy="23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矩形 35854"/>
          <p:cNvSpPr>
            <a:spLocks noChangeArrowheads="1"/>
          </p:cNvSpPr>
          <p:nvPr>
            <p:custDataLst>
              <p:tags r:id="rId6"/>
            </p:custDataLst>
          </p:nvPr>
        </p:nvSpPr>
        <p:spPr bwMode="auto">
          <a:xfrm>
            <a:off x="155575" y="1490663"/>
            <a:ext cx="1989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9" name="圆角矩形 8"/>
          <p:cNvSpPr/>
          <p:nvPr>
            <p:custDataLst>
              <p:tags r:id="rId7"/>
            </p:custDataLst>
          </p:nvPr>
        </p:nvSpPr>
        <p:spPr>
          <a:xfrm>
            <a:off x="7924712" y="44515"/>
            <a:ext cx="1165313" cy="412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000" b="1" noProof="1">
                <a:solidFill>
                  <a:srgbClr val="FFFF00"/>
                </a:solidFill>
                <a:latin typeface="微软雅黑" panose="020B0503020204020204" pitchFamily="34" charset="-122"/>
                <a:ea typeface="微软雅黑" panose="020B0503020204020204" pitchFamily="34" charset="-122"/>
              </a:rPr>
              <a:t>动物</a:t>
            </a:r>
            <a:endParaRPr lang="zh-CN" altLang="en-US" sz="3000" b="1" noProof="1">
              <a:solidFill>
                <a:srgbClr val="FFFF00"/>
              </a:solidFill>
              <a:latin typeface="微软雅黑" panose="020B0503020204020204" pitchFamily="34" charset="-122"/>
              <a:ea typeface="微软雅黑" panose="020B0503020204020204" pitchFamily="34" charset="-122"/>
            </a:endParaRPr>
          </a:p>
        </p:txBody>
      </p:sp>
      <p:sp>
        <p:nvSpPr>
          <p:cNvPr id="34824" name="标题 7"/>
          <p:cNvSpPr>
            <a:spLocks noGrp="1"/>
          </p:cNvSpPr>
          <p:nvPr>
            <p:ph type="title"/>
          </p:nvPr>
        </p:nvSpPr>
        <p:spPr/>
        <p:txBody>
          <a:bodyPr/>
          <a:lstStyle/>
          <a:p>
            <a:r>
              <a:rPr lang="zh-CN" altLang="en-US" dirty="0" smtClean="0"/>
              <a:t>肿瘤免疫疗法</a:t>
            </a:r>
            <a:br>
              <a:rPr lang="zh-CN" altLang="en-US" dirty="0"/>
            </a:br>
            <a:endParaRPr lang="zh-CN" altLang="en-US" dirty="0" smtClean="0"/>
          </a:p>
        </p:txBody>
      </p:sp>
      <p:sp>
        <p:nvSpPr>
          <p:cNvPr id="34825" name="内容占位符 9"/>
          <p:cNvSpPr>
            <a:spLocks noGrp="1"/>
          </p:cNvSpPr>
          <p:nvPr>
            <p:ph idx="1"/>
          </p:nvPr>
        </p:nvSpPr>
        <p:spPr>
          <a:xfrm>
            <a:off x="473076" y="1662113"/>
            <a:ext cx="3032152" cy="4525963"/>
          </a:xfrm>
        </p:spPr>
        <p:txBody>
          <a:bodyPr/>
          <a:lstStyle/>
          <a:p>
            <a:r>
              <a:rPr lang="zh-CN" altLang="en-US" sz="1600" dirty="0" smtClean="0">
                <a:solidFill>
                  <a:srgbClr val="FF0000"/>
                </a:solidFill>
                <a:sym typeface="宋体" panose="02010600030101010101" pitchFamily="2" charset="-122"/>
              </a:rPr>
              <a:t>CAR</a:t>
            </a:r>
            <a:r>
              <a:rPr lang="en-US" altLang="zh-CN" sz="1600" dirty="0" smtClean="0">
                <a:solidFill>
                  <a:srgbClr val="FF0000"/>
                </a:solidFill>
                <a:sym typeface="宋体" panose="02010600030101010101" pitchFamily="2" charset="-122"/>
              </a:rPr>
              <a:t>-</a:t>
            </a:r>
            <a:r>
              <a:rPr lang="zh-CN" altLang="en-US" sz="1600" dirty="0" smtClean="0">
                <a:solidFill>
                  <a:srgbClr val="FF0000"/>
                </a:solidFill>
                <a:sym typeface="宋体" panose="02010600030101010101" pitchFamily="2" charset="-122"/>
              </a:rPr>
              <a:t>T技术</a:t>
            </a:r>
            <a:r>
              <a:rPr lang="zh-CN" altLang="en-US" sz="1600" dirty="0" smtClean="0">
                <a:sym typeface="宋体" panose="02010600030101010101" pitchFamily="2" charset="-122"/>
              </a:rPr>
              <a:t>（</a:t>
            </a:r>
            <a:r>
              <a:rPr lang="zh-CN" altLang="en-US" sz="1600" dirty="0">
                <a:sym typeface="宋体" panose="02010600030101010101" pitchFamily="2" charset="-122"/>
              </a:rPr>
              <a:t>Chimeric Antigen Receptor T-Cell Immuno </a:t>
            </a:r>
            <a:r>
              <a:rPr lang="zh-CN" altLang="en-US" sz="1600" dirty="0" smtClean="0">
                <a:sym typeface="宋体" panose="02010600030101010101" pitchFamily="2" charset="-122"/>
              </a:rPr>
              <a:t>therapy）</a:t>
            </a:r>
            <a:endParaRPr lang="en-US" altLang="zh-CN" sz="1600" dirty="0" smtClean="0">
              <a:sym typeface="宋体" panose="02010600030101010101" pitchFamily="2" charset="-122"/>
            </a:endParaRPr>
          </a:p>
          <a:p>
            <a:r>
              <a:rPr lang="zh-CN" altLang="en-US" sz="1600" dirty="0" smtClean="0">
                <a:sym typeface="宋体" panose="02010600030101010101" pitchFamily="2" charset="-122"/>
              </a:rPr>
              <a:t>患者</a:t>
            </a:r>
            <a:r>
              <a:rPr lang="zh-CN" altLang="en-US" sz="1600" dirty="0">
                <a:sym typeface="宋体" panose="02010600030101010101" pitchFamily="2" charset="-122"/>
              </a:rPr>
              <a:t>的T细胞被“重编码”后，能够生成大量</a:t>
            </a:r>
            <a:r>
              <a:rPr lang="zh-CN" altLang="en-US" sz="1600" dirty="0">
                <a:solidFill>
                  <a:srgbClr val="FF0000"/>
                </a:solidFill>
                <a:sym typeface="宋体" panose="02010600030101010101" pitchFamily="2" charset="-122"/>
              </a:rPr>
              <a:t>肿瘤特异性的CAR-T</a:t>
            </a:r>
            <a:r>
              <a:rPr lang="zh-CN" altLang="en-US" sz="1600" dirty="0" smtClean="0">
                <a:solidFill>
                  <a:srgbClr val="FF0000"/>
                </a:solidFill>
                <a:sym typeface="宋体" panose="02010600030101010101" pitchFamily="2" charset="-122"/>
              </a:rPr>
              <a:t>细胞</a:t>
            </a:r>
            <a:r>
              <a:rPr lang="en-US" altLang="zh-CN" sz="1600" dirty="0" smtClean="0">
                <a:sym typeface="宋体" panose="02010600030101010101" pitchFamily="2" charset="-122"/>
              </a:rPr>
              <a:t>, </a:t>
            </a:r>
            <a:r>
              <a:rPr lang="zh-CN" altLang="en-US" sz="1600" dirty="0" smtClean="0">
                <a:sym typeface="宋体" panose="02010600030101010101" pitchFamily="2" charset="-122"/>
              </a:rPr>
              <a:t>高效杀灭</a:t>
            </a:r>
            <a:r>
              <a:rPr lang="zh-CN" altLang="en-US" sz="1600" dirty="0">
                <a:sym typeface="宋体" panose="02010600030101010101" pitchFamily="2" charset="-122"/>
              </a:rPr>
              <a:t>肿瘤细胞</a:t>
            </a:r>
            <a:r>
              <a:rPr lang="zh-CN" altLang="en-US" sz="1600" dirty="0" smtClean="0">
                <a:sym typeface="宋体" panose="02010600030101010101" pitchFamily="2" charset="-122"/>
              </a:rPr>
              <a:t>。</a:t>
            </a:r>
            <a:endParaRPr lang="en-US" altLang="zh-CN" sz="1600" dirty="0" smtClean="0">
              <a:sym typeface="宋体" panose="02010600030101010101" pitchFamily="2" charset="-122"/>
            </a:endParaRPr>
          </a:p>
          <a:p>
            <a:r>
              <a:rPr lang="zh-CN" altLang="en-US" sz="1600" dirty="0">
                <a:sym typeface="宋体" panose="02010600030101010101" pitchFamily="2" charset="-122"/>
              </a:rPr>
              <a:t>通过基因工程技术</a:t>
            </a:r>
            <a:r>
              <a:rPr lang="zh-CN" altLang="en-US" sz="1600" dirty="0" smtClean="0">
                <a:sym typeface="宋体" panose="02010600030101010101" pitchFamily="2" charset="-122"/>
              </a:rPr>
              <a:t>，使</a:t>
            </a:r>
            <a:r>
              <a:rPr lang="zh-CN" altLang="en-US" sz="1600" dirty="0" smtClean="0"/>
              <a:t>患者</a:t>
            </a:r>
            <a:r>
              <a:rPr lang="zh-CN" altLang="en-US" sz="1600" dirty="0"/>
              <a:t>的</a:t>
            </a:r>
            <a:r>
              <a:rPr lang="en-US" altLang="zh-CN" sz="1600" dirty="0"/>
              <a:t>T</a:t>
            </a:r>
            <a:r>
              <a:rPr lang="zh-CN" altLang="en-US" sz="1600" dirty="0" smtClean="0"/>
              <a:t>细胞可被激活并表达肿瘤嵌合</a:t>
            </a:r>
            <a:r>
              <a:rPr lang="zh-CN" altLang="en-US" sz="1600" dirty="0"/>
              <a:t>抗原</a:t>
            </a:r>
            <a:r>
              <a:rPr lang="zh-CN" altLang="en-US" sz="1600" dirty="0" smtClean="0"/>
              <a:t>受体（</a:t>
            </a:r>
            <a:r>
              <a:rPr lang="en-US" altLang="zh-CN" sz="1600" dirty="0"/>
              <a:t>CAR</a:t>
            </a:r>
            <a:r>
              <a:rPr lang="zh-CN" altLang="en-US" sz="1600" dirty="0" smtClean="0"/>
              <a:t>）。即装上</a:t>
            </a:r>
            <a:r>
              <a:rPr lang="en-US" altLang="zh-CN" sz="1600" dirty="0" smtClean="0"/>
              <a:t>CAR</a:t>
            </a:r>
            <a:r>
              <a:rPr lang="zh-CN" altLang="en-US" sz="1600" dirty="0"/>
              <a:t>定位导航装置</a:t>
            </a:r>
            <a:r>
              <a:rPr lang="zh-CN" altLang="en-US" sz="1600" dirty="0" smtClean="0"/>
              <a:t>。</a:t>
            </a:r>
            <a:endParaRPr lang="zh-CN" altLang="en-US" sz="1600" dirty="0"/>
          </a:p>
          <a:p>
            <a:endParaRPr lang="zh-CN" altLang="en-US" dirty="0" smtClean="0"/>
          </a:p>
        </p:txBody>
      </p:sp>
    </p:spTree>
    <p:custDataLst>
      <p:tags r:id="rId8"/>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custDataLst>
              <p:tags r:id="rId1"/>
            </p:custDataLst>
          </p:nvPr>
        </p:nvSpPr>
        <p:spPr/>
        <p:txBody>
          <a:bodyPr/>
          <a:lstStyle/>
          <a:p>
            <a:r>
              <a:rPr lang="zh-CN" altLang="en-US" smtClean="0"/>
              <a:t>基因编辑魔剪：</a:t>
            </a:r>
            <a:r>
              <a:rPr lang="en-US" altLang="zh-CN" smtClean="0"/>
              <a:t>CRISPR-Cas</a:t>
            </a:r>
            <a:r>
              <a:rPr lang="zh-CN" altLang="en-US" smtClean="0"/>
              <a:t>技术</a:t>
            </a:r>
            <a:endParaRPr lang="zh-CN" altLang="en-US" smtClean="0"/>
          </a:p>
        </p:txBody>
      </p:sp>
      <p:sp>
        <p:nvSpPr>
          <p:cNvPr id="18435" name="内容占位符 4"/>
          <p:cNvSpPr>
            <a:spLocks noGrp="1"/>
          </p:cNvSpPr>
          <p:nvPr>
            <p:ph idx="1"/>
          </p:nvPr>
        </p:nvSpPr>
        <p:spPr/>
        <p:txBody>
          <a:bodyPr/>
          <a:lstStyle/>
          <a:p>
            <a:endParaRPr lang="zh-CN" altLang="en-US" smtClean="0"/>
          </a:p>
        </p:txBody>
      </p:sp>
      <p:pic>
        <p:nvPicPr>
          <p:cNvPr id="18436" name="图片 3"/>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l="22221" t="25269" r="4167" b="15802"/>
          <a:stretch>
            <a:fillRect/>
          </a:stretch>
        </p:blipFill>
        <p:spPr bwMode="auto">
          <a:xfrm>
            <a:off x="34925" y="1660525"/>
            <a:ext cx="9009063"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l="22501" t="26540" r="4562" b="29271"/>
          <a:stretch>
            <a:fillRect/>
          </a:stretch>
        </p:blipFill>
        <p:spPr bwMode="auto">
          <a:xfrm>
            <a:off x="190500" y="2124075"/>
            <a:ext cx="876300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
          <p:cNvPicPr>
            <a:picLocks noChangeAspect="1"/>
          </p:cNvPicPr>
          <p:nvPr>
            <p:custDataLst>
              <p:tags r:id="rId6"/>
            </p:custDataLst>
          </p:nvPr>
        </p:nvPicPr>
        <p:blipFill>
          <a:blip r:embed="rId7">
            <a:extLst>
              <a:ext uri="{28A0092B-C50C-407E-A947-70E740481C1C}">
                <a14:useLocalDpi xmlns:a14="http://schemas.microsoft.com/office/drawing/2010/main" val="0"/>
              </a:ext>
            </a:extLst>
          </a:blip>
          <a:srcRect t="19264"/>
          <a:stretch>
            <a:fillRect/>
          </a:stretch>
        </p:blipFill>
        <p:spPr bwMode="auto">
          <a:xfrm>
            <a:off x="96" y="1890750"/>
            <a:ext cx="9043892" cy="404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438456" y="6225037"/>
            <a:ext cx="3563796" cy="369332"/>
          </a:xfrm>
          <a:prstGeom prst="rect">
            <a:avLst/>
          </a:prstGeom>
        </p:spPr>
        <p:txBody>
          <a:bodyPr wrap="none">
            <a:spAutoFit/>
          </a:bodyPr>
          <a:lstStyle/>
          <a:p>
            <a:r>
              <a:rPr lang="en-US" altLang="zh-CN" b="1" dirty="0" smtClean="0">
                <a:solidFill>
                  <a:srgbClr val="0070C0"/>
                </a:solidFill>
                <a:latin typeface="+mn-ea"/>
                <a:ea typeface="+mn-ea"/>
              </a:rPr>
              <a:t>CRISPR/Cas9</a:t>
            </a:r>
            <a:r>
              <a:rPr lang="zh-CN" altLang="en-US" b="1" dirty="0" smtClean="0">
                <a:solidFill>
                  <a:srgbClr val="0070C0"/>
                </a:solidFill>
                <a:latin typeface="+mn-ea"/>
                <a:ea typeface="+mn-ea"/>
              </a:rPr>
              <a:t>基因组编辑技术步骤</a:t>
            </a:r>
            <a:endParaRPr lang="zh-CN" altLang="en-US" b="1" dirty="0">
              <a:solidFill>
                <a:srgbClr val="0070C0"/>
              </a:solidFill>
              <a:latin typeface="+mn-ea"/>
              <a:ea typeface="+mn-ea"/>
            </a:endParaRPr>
          </a:p>
        </p:txBody>
      </p:sp>
    </p:spTree>
    <p:custDataLst>
      <p:tags r:id="rId8"/>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custDataLst>
              <p:tags r:id="rId1"/>
            </p:custDataLst>
          </p:nvPr>
        </p:nvSpPr>
        <p:spPr>
          <a:xfrm>
            <a:off x="7604124" y="146232"/>
            <a:ext cx="1387359" cy="407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b="1" noProof="1">
                <a:solidFill>
                  <a:srgbClr val="FFFF00"/>
                </a:solidFill>
                <a:latin typeface="微软雅黑" panose="020B0503020204020204" pitchFamily="34" charset="-122"/>
                <a:ea typeface="微软雅黑" panose="020B0503020204020204" pitchFamily="34" charset="-122"/>
              </a:rPr>
              <a:t>动物</a:t>
            </a:r>
            <a:endParaRPr lang="zh-CN" altLang="en-US" sz="2400" b="1" noProof="1">
              <a:solidFill>
                <a:srgbClr val="FFFF00"/>
              </a:solidFill>
              <a:latin typeface="微软雅黑" panose="020B0503020204020204" pitchFamily="34" charset="-122"/>
              <a:ea typeface="微软雅黑" panose="020B0503020204020204" pitchFamily="34" charset="-122"/>
            </a:endParaRPr>
          </a:p>
        </p:txBody>
      </p:sp>
      <p:pic>
        <p:nvPicPr>
          <p:cNvPr id="106500" name="图片 5"/>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b="9964"/>
          <a:stretch>
            <a:fillRect/>
          </a:stretch>
        </p:blipFill>
        <p:spPr bwMode="auto">
          <a:xfrm>
            <a:off x="712788" y="1893888"/>
            <a:ext cx="6891337"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2" name="标题 5"/>
          <p:cNvSpPr>
            <a:spLocks noGrp="1"/>
          </p:cNvSpPr>
          <p:nvPr>
            <p:ph type="title"/>
          </p:nvPr>
        </p:nvSpPr>
        <p:spPr>
          <a:xfrm>
            <a:off x="457200" y="652545"/>
            <a:ext cx="8229600" cy="1143000"/>
          </a:xfrm>
        </p:spPr>
        <p:txBody>
          <a:bodyPr/>
          <a:lstStyle/>
          <a:p>
            <a:r>
              <a:rPr lang="zh-CN" altLang="en-US" dirty="0">
                <a:solidFill>
                  <a:srgbClr val="FF0000"/>
                </a:solidFill>
                <a:sym typeface="宋体" panose="02010600030101010101" pitchFamily="2" charset="-122"/>
              </a:rPr>
              <a:t>生产人胰岛素的基因编辑猪</a:t>
            </a:r>
            <a:br>
              <a:rPr lang="zh-CN" altLang="en-US" dirty="0">
                <a:solidFill>
                  <a:srgbClr val="FF0000"/>
                </a:solidFill>
                <a:sym typeface="宋体" panose="02010600030101010101" pitchFamily="2" charset="-122"/>
              </a:rPr>
            </a:br>
            <a:endParaRPr lang="zh-CN" altLang="en-US" dirty="0" smtClean="0"/>
          </a:p>
        </p:txBody>
      </p:sp>
      <p:sp>
        <p:nvSpPr>
          <p:cNvPr id="106503" name="内容占位符 6"/>
          <p:cNvSpPr>
            <a:spLocks noGrp="1"/>
          </p:cNvSpPr>
          <p:nvPr>
            <p:ph idx="1"/>
          </p:nvPr>
        </p:nvSpPr>
        <p:spPr>
          <a:xfrm>
            <a:off x="457200" y="2255886"/>
            <a:ext cx="8229600" cy="4525963"/>
          </a:xfrm>
        </p:spPr>
        <p:txBody>
          <a:bodyPr/>
          <a:lstStyle/>
          <a:p>
            <a:endParaRPr lang="zh-CN" altLang="en-US" dirty="0" smtClean="0"/>
          </a:p>
        </p:txBody>
      </p:sp>
    </p:spTree>
    <p:custDataLst>
      <p:tags r:id="rId4"/>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8" descr="12-2"/>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4952990" y="4576938"/>
            <a:ext cx="3934471" cy="2028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Picture 6" descr="12-27"/>
          <p:cNvPicPr>
            <a:picLocks noChangeAspect="1"/>
          </p:cNvPicPr>
          <p:nvPr>
            <p:custDataLst>
              <p:tags r:id="rId3"/>
            </p:custDataLst>
          </p:nvPr>
        </p:nvPicPr>
        <p:blipFill>
          <a:blip r:embed="rId4">
            <a:lum contrast="30000"/>
            <a:extLst>
              <a:ext uri="{28A0092B-C50C-407E-A947-70E740481C1C}">
                <a14:useLocalDpi xmlns:a14="http://schemas.microsoft.com/office/drawing/2010/main" val="0"/>
              </a:ext>
            </a:extLst>
          </a:blip>
          <a:srcRect/>
          <a:stretch>
            <a:fillRect/>
          </a:stretch>
        </p:blipFill>
        <p:spPr bwMode="auto">
          <a:xfrm>
            <a:off x="4334109" y="1371654"/>
            <a:ext cx="4627329"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标题 6"/>
          <p:cNvSpPr>
            <a:spLocks noGrp="1"/>
          </p:cNvSpPr>
          <p:nvPr>
            <p:ph type="title"/>
          </p:nvPr>
        </p:nvSpPr>
        <p:spPr>
          <a:xfrm>
            <a:off x="304912" y="278178"/>
            <a:ext cx="8229600" cy="1143000"/>
          </a:xfrm>
        </p:spPr>
        <p:txBody>
          <a:bodyPr/>
          <a:lstStyle/>
          <a:p>
            <a:r>
              <a:rPr lang="zh-CN" altLang="en-US" dirty="0">
                <a:solidFill>
                  <a:srgbClr val="FF0000"/>
                </a:solidFill>
                <a:latin typeface="黑体" panose="02010609060101010101" charset="-122"/>
                <a:ea typeface="黑体" panose="02010609060101010101" charset="-122"/>
              </a:rPr>
              <a:t>克隆羊</a:t>
            </a:r>
            <a:r>
              <a:rPr lang="zh-CN" altLang="en-US" dirty="0" smtClean="0">
                <a:solidFill>
                  <a:srgbClr val="FF0000"/>
                </a:solidFill>
                <a:latin typeface="黑体" panose="02010609060101010101" charset="-122"/>
                <a:ea typeface="黑体" panose="02010609060101010101" charset="-122"/>
              </a:rPr>
              <a:t>技术</a:t>
            </a:r>
            <a:endParaRPr lang="zh-CN" altLang="en-US" dirty="0" smtClean="0"/>
          </a:p>
        </p:txBody>
      </p:sp>
      <p:sp>
        <p:nvSpPr>
          <p:cNvPr id="36872" name="内容占位符 7"/>
          <p:cNvSpPr>
            <a:spLocks noGrp="1"/>
          </p:cNvSpPr>
          <p:nvPr>
            <p:ph idx="1"/>
          </p:nvPr>
        </p:nvSpPr>
        <p:spPr>
          <a:xfrm>
            <a:off x="152400" y="1511709"/>
            <a:ext cx="3733818" cy="4190938"/>
          </a:xfrm>
        </p:spPr>
        <p:txBody>
          <a:bodyPr/>
          <a:lstStyle/>
          <a:p>
            <a:pPr algn="just">
              <a:lnSpc>
                <a:spcPct val="110000"/>
              </a:lnSpc>
              <a:buClr>
                <a:srgbClr val="002060"/>
              </a:buClr>
              <a:buFont typeface="Wingdings" panose="05000000000000000000" pitchFamily="2" charset="2"/>
              <a:buChar char="Ø"/>
            </a:pPr>
            <a:r>
              <a:rPr lang="en-US" altLang="zh-CN" dirty="0"/>
              <a:t>277</a:t>
            </a:r>
            <a:r>
              <a:rPr lang="zh-CN" altLang="en-US" dirty="0"/>
              <a:t>次乳腺细胞核移植</a:t>
            </a:r>
            <a:r>
              <a:rPr lang="zh-CN" altLang="en-US" dirty="0" smtClean="0"/>
              <a:t>实验</a:t>
            </a:r>
            <a:endParaRPr lang="zh-CN" altLang="en-US" dirty="0"/>
          </a:p>
          <a:p>
            <a:pPr algn="just">
              <a:lnSpc>
                <a:spcPct val="110000"/>
              </a:lnSpc>
              <a:buClr>
                <a:srgbClr val="002060"/>
              </a:buClr>
              <a:buFont typeface="Wingdings" panose="05000000000000000000" pitchFamily="2" charset="2"/>
              <a:buChar char="Ø"/>
            </a:pPr>
            <a:r>
              <a:rPr lang="zh-CN" altLang="en-US" dirty="0"/>
              <a:t>获得</a:t>
            </a:r>
            <a:r>
              <a:rPr lang="en-US" altLang="zh-CN" dirty="0"/>
              <a:t>29</a:t>
            </a:r>
            <a:r>
              <a:rPr lang="zh-CN" altLang="en-US" dirty="0"/>
              <a:t>个发育为</a:t>
            </a:r>
            <a:r>
              <a:rPr lang="en-US" altLang="zh-CN" dirty="0"/>
              <a:t>8</a:t>
            </a:r>
            <a:r>
              <a:rPr lang="zh-CN" altLang="en-US" dirty="0"/>
              <a:t>细胞的</a:t>
            </a:r>
            <a:r>
              <a:rPr lang="zh-CN" altLang="en-US" dirty="0" smtClean="0"/>
              <a:t>“胚”</a:t>
            </a:r>
            <a:endParaRPr lang="zh-CN" altLang="en-US" dirty="0"/>
          </a:p>
          <a:p>
            <a:pPr algn="just">
              <a:lnSpc>
                <a:spcPct val="110000"/>
              </a:lnSpc>
              <a:buClr>
                <a:srgbClr val="002060"/>
              </a:buClr>
              <a:buFont typeface="Wingdings" panose="05000000000000000000" pitchFamily="2" charset="2"/>
              <a:buChar char="Ø"/>
            </a:pPr>
            <a:r>
              <a:rPr lang="en-US" altLang="zh-CN" dirty="0"/>
              <a:t>13</a:t>
            </a:r>
            <a:r>
              <a:rPr lang="zh-CN" altLang="en-US" dirty="0"/>
              <a:t>头</a:t>
            </a:r>
            <a:r>
              <a:rPr lang="zh-CN" altLang="en-US" dirty="0" smtClean="0"/>
              <a:t>代孕母亲</a:t>
            </a:r>
            <a:endParaRPr lang="zh-CN" altLang="en-US" dirty="0"/>
          </a:p>
          <a:p>
            <a:pPr algn="just">
              <a:lnSpc>
                <a:spcPct val="110000"/>
              </a:lnSpc>
              <a:buClr>
                <a:srgbClr val="002060"/>
              </a:buClr>
              <a:buFont typeface="Wingdings" panose="05000000000000000000" pitchFamily="2" charset="2"/>
              <a:buChar char="Ø"/>
            </a:pPr>
            <a:r>
              <a:rPr lang="en-US" altLang="zh-CN" dirty="0"/>
              <a:t>1996</a:t>
            </a:r>
            <a:r>
              <a:rPr lang="zh-CN" altLang="en-US" dirty="0"/>
              <a:t>年</a:t>
            </a:r>
            <a:r>
              <a:rPr lang="en-US" altLang="zh-CN" dirty="0"/>
              <a:t>7</a:t>
            </a:r>
            <a:r>
              <a:rPr lang="zh-CN" altLang="en-US" dirty="0"/>
              <a:t>月</a:t>
            </a:r>
            <a:r>
              <a:rPr lang="en-US" altLang="zh-CN" dirty="0"/>
              <a:t>5</a:t>
            </a:r>
            <a:r>
              <a:rPr lang="zh-CN" altLang="en-US" dirty="0"/>
              <a:t>日，羊羔</a:t>
            </a:r>
            <a:r>
              <a:rPr lang="en-US" altLang="zh-CN" dirty="0"/>
              <a:t>6LL3</a:t>
            </a:r>
            <a:r>
              <a:rPr lang="zh-CN" altLang="en-US" dirty="0"/>
              <a:t>，被命名为</a:t>
            </a:r>
            <a:r>
              <a:rPr lang="zh-CN" altLang="en-US" dirty="0" smtClean="0"/>
              <a:t>“多莉”</a:t>
            </a:r>
            <a:endParaRPr lang="zh-CN" altLang="en-US" dirty="0"/>
          </a:p>
          <a:p>
            <a:endParaRPr lang="zh-CN" altLang="en-US" sz="2000" dirty="0" smtClean="0"/>
          </a:p>
        </p:txBody>
      </p:sp>
    </p:spTree>
    <p:custDataLst>
      <p:tags r:id="rId5"/>
    </p:custData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6"/>
          <p:cNvSpPr>
            <a:spLocks noChangeArrowheads="1"/>
          </p:cNvSpPr>
          <p:nvPr>
            <p:custDataLst>
              <p:tags r:id="rId1"/>
            </p:custDataLst>
          </p:nvPr>
        </p:nvSpPr>
        <p:spPr bwMode="auto">
          <a:xfrm>
            <a:off x="1066800" y="838200"/>
            <a:ext cx="7239000" cy="685800"/>
          </a:xfrm>
          <a:prstGeom prst="rect">
            <a:avLst/>
          </a:prstGeom>
          <a:noFill/>
          <a:ln w="9525">
            <a:noFill/>
            <a:miter lim="800000"/>
          </a:ln>
        </p:spPr>
        <p:txBody>
          <a:bodyPr anchor="ctr"/>
          <a:lstStyle/>
          <a:p>
            <a:pPr>
              <a:buFont typeface="Arial" panose="020B0604020202020204" pitchFamily="34" charset="0"/>
              <a:buNone/>
              <a:defRPr/>
            </a:pPr>
            <a:endParaRPr lang="zh-CN" altLang="en-US" sz="3600" dirty="0">
              <a:solidFill>
                <a:srgbClr val="FF0000"/>
              </a:solidFill>
            </a:endParaRPr>
          </a:p>
        </p:txBody>
      </p:sp>
      <p:sp>
        <p:nvSpPr>
          <p:cNvPr id="37893" name="Rectangle 7"/>
          <p:cNvSpPr>
            <a:spLocks noChangeArrowheads="1"/>
          </p:cNvSpPr>
          <p:nvPr>
            <p:custDataLst>
              <p:tags r:id="rId2"/>
            </p:custDataLst>
          </p:nvPr>
        </p:nvSpPr>
        <p:spPr bwMode="auto">
          <a:xfrm>
            <a:off x="368300" y="1905000"/>
            <a:ext cx="8013700" cy="4525963"/>
          </a:xfrm>
          <a:prstGeom prst="rect">
            <a:avLst/>
          </a:prstGeom>
          <a:noFill/>
          <a:ln w="9525">
            <a:noFill/>
            <a:miter lim="800000"/>
          </a:ln>
        </p:spPr>
        <p:txBody>
          <a:bodyPr/>
          <a:lstStyle/>
          <a:p>
            <a:pPr marL="342900" indent="-342900">
              <a:lnSpc>
                <a:spcPct val="150000"/>
              </a:lnSpc>
              <a:spcBef>
                <a:spcPts val="0"/>
              </a:spcBef>
              <a:buSzPct val="60000"/>
              <a:buFont typeface="Wingdings" panose="05000000000000000000" pitchFamily="2" charset="2"/>
              <a:buChar char="n"/>
              <a:defRPr/>
            </a:pPr>
            <a:endParaRPr lang="zh-CN" altLang="en-US" sz="2000" dirty="0">
              <a:latin typeface="+mn-ea"/>
              <a:ea typeface="+mn-ea"/>
            </a:endParaRPr>
          </a:p>
        </p:txBody>
      </p:sp>
      <p:sp>
        <p:nvSpPr>
          <p:cNvPr id="37894" name="标题 5"/>
          <p:cNvSpPr>
            <a:spLocks noGrp="1"/>
          </p:cNvSpPr>
          <p:nvPr>
            <p:ph type="title"/>
          </p:nvPr>
        </p:nvSpPr>
        <p:spPr>
          <a:xfrm>
            <a:off x="762100" y="457201"/>
            <a:ext cx="8229600" cy="1143000"/>
          </a:xfrm>
        </p:spPr>
        <p:txBody>
          <a:bodyPr/>
          <a:lstStyle/>
          <a:p>
            <a:r>
              <a:rPr lang="en-US" altLang="zh-CN" dirty="0" err="1">
                <a:solidFill>
                  <a:srgbClr val="FF0000"/>
                </a:solidFill>
                <a:latin typeface="+mj-ea"/>
                <a:ea typeface="+mj-ea"/>
              </a:rPr>
              <a:t>iPS</a:t>
            </a:r>
            <a:r>
              <a:rPr lang="zh-CN" altLang="en-US" dirty="0">
                <a:solidFill>
                  <a:srgbClr val="FF0000"/>
                </a:solidFill>
              </a:rPr>
              <a:t>细胞</a:t>
            </a:r>
            <a:r>
              <a:rPr lang="en-US" altLang="zh-CN" sz="3600" dirty="0">
                <a:solidFill>
                  <a:srgbClr val="FF0000"/>
                </a:solidFill>
                <a:latin typeface="宋体" panose="02010600030101010101" pitchFamily="2" charset="-122"/>
              </a:rPr>
              <a:t>(</a:t>
            </a:r>
            <a:r>
              <a:rPr lang="en-US" altLang="zh-CN" dirty="0">
                <a:solidFill>
                  <a:srgbClr val="FF0000"/>
                </a:solidFill>
              </a:rPr>
              <a:t>induced pluripotent stem cells</a:t>
            </a:r>
            <a:r>
              <a:rPr lang="en-US" altLang="zh-CN" sz="3600" dirty="0">
                <a:solidFill>
                  <a:srgbClr val="FF0000"/>
                </a:solidFill>
              </a:rPr>
              <a:t>)</a:t>
            </a:r>
            <a:endParaRPr lang="zh-CN" altLang="en-US" dirty="0" smtClean="0"/>
          </a:p>
        </p:txBody>
      </p:sp>
      <p:sp>
        <p:nvSpPr>
          <p:cNvPr id="37895" name="内容占位符 6"/>
          <p:cNvSpPr>
            <a:spLocks noGrp="1"/>
          </p:cNvSpPr>
          <p:nvPr>
            <p:ph idx="1"/>
          </p:nvPr>
        </p:nvSpPr>
        <p:spPr>
          <a:xfrm>
            <a:off x="838298" y="1600243"/>
            <a:ext cx="7238918" cy="4267136"/>
          </a:xfrm>
        </p:spPr>
        <p:txBody>
          <a:bodyPr/>
          <a:lstStyle/>
          <a:p>
            <a:pPr>
              <a:lnSpc>
                <a:spcPct val="150000"/>
              </a:lnSpc>
              <a:spcBef>
                <a:spcPts val="0"/>
              </a:spcBef>
              <a:buSzPct val="60000"/>
              <a:buFont typeface="Wingdings" panose="05000000000000000000" pitchFamily="2" charset="2"/>
              <a:buChar char="n"/>
              <a:defRPr/>
            </a:pPr>
            <a:r>
              <a:rPr lang="zh-CN" altLang="zh-CN" sz="1600" dirty="0"/>
              <a:t>诱导式多能性干细胞</a:t>
            </a:r>
            <a:r>
              <a:rPr lang="en-US" altLang="zh-CN" sz="1600" dirty="0"/>
              <a:t>(</a:t>
            </a:r>
            <a:r>
              <a:rPr lang="en-US" altLang="zh-CN" sz="1600" dirty="0" err="1"/>
              <a:t>iPS</a:t>
            </a:r>
            <a:r>
              <a:rPr lang="en-US" altLang="zh-CN" sz="1600" dirty="0"/>
              <a:t>)</a:t>
            </a:r>
            <a:r>
              <a:rPr lang="zh-CN" altLang="en-US" sz="1600" dirty="0"/>
              <a:t>：</a:t>
            </a:r>
            <a:r>
              <a:rPr lang="zh-CN" altLang="zh-CN" sz="1600" dirty="0"/>
              <a:t> 是由一些多能遗传基因</a:t>
            </a:r>
            <a:r>
              <a:rPr lang="zh-CN" altLang="zh-CN" sz="1600" dirty="0"/>
              <a:t>导入</a:t>
            </a:r>
            <a:r>
              <a:rPr lang="zh-CN" altLang="zh-CN" sz="1600" dirty="0"/>
              <a:t>皮肤等细胞中制造而成。</a:t>
            </a:r>
            <a:endParaRPr lang="en-US" altLang="zh-CN" sz="1600" dirty="0"/>
          </a:p>
          <a:p>
            <a:pPr>
              <a:lnSpc>
                <a:spcPct val="150000"/>
              </a:lnSpc>
              <a:spcBef>
                <a:spcPts val="0"/>
              </a:spcBef>
              <a:buSzPct val="60000"/>
              <a:buFont typeface="Wingdings" panose="05000000000000000000" pitchFamily="2" charset="2"/>
              <a:buChar char="n"/>
              <a:defRPr/>
            </a:pPr>
            <a:r>
              <a:rPr lang="zh-CN" altLang="zh-CN" sz="1600" dirty="0"/>
              <a:t>“</a:t>
            </a:r>
            <a:r>
              <a:rPr lang="en-US" altLang="zh-CN" sz="1600" dirty="0" err="1"/>
              <a:t>iPS</a:t>
            </a:r>
            <a:r>
              <a:rPr lang="zh-CN" altLang="zh-CN" sz="1600" dirty="0"/>
              <a:t>细胞”具有和胚胎干细胞类似的功能</a:t>
            </a:r>
            <a:r>
              <a:rPr lang="zh-CN" altLang="en-US" sz="1600" dirty="0"/>
              <a:t>，</a:t>
            </a:r>
            <a:r>
              <a:rPr lang="zh-CN" altLang="zh-CN" sz="1600" dirty="0"/>
              <a:t>不需要制造胚胎，就可以从任何组织的细胞，制造出具有干细胞功能的细胞</a:t>
            </a:r>
            <a:r>
              <a:rPr lang="zh-CN" altLang="en-US" sz="1600" dirty="0"/>
              <a:t>。</a:t>
            </a:r>
            <a:endParaRPr lang="en-US" altLang="zh-CN" sz="1600" dirty="0"/>
          </a:p>
          <a:p>
            <a:pPr>
              <a:lnSpc>
                <a:spcPct val="150000"/>
              </a:lnSpc>
              <a:spcBef>
                <a:spcPts val="0"/>
              </a:spcBef>
              <a:buSzPct val="60000"/>
              <a:buFont typeface="Wingdings" panose="05000000000000000000" pitchFamily="2" charset="2"/>
              <a:buChar char="n"/>
              <a:defRPr/>
            </a:pPr>
            <a:r>
              <a:rPr lang="zh-CN" altLang="zh-CN" sz="1600" dirty="0"/>
              <a:t>让普通体细胞“初始化”，使其具备干细胞功能</a:t>
            </a:r>
            <a:r>
              <a:rPr lang="zh-CN" altLang="en-US" sz="1600" dirty="0"/>
              <a:t>。</a:t>
            </a:r>
            <a:endParaRPr lang="en-US" altLang="zh-CN" sz="1600" dirty="0"/>
          </a:p>
          <a:p>
            <a:pPr>
              <a:lnSpc>
                <a:spcPct val="150000"/>
              </a:lnSpc>
              <a:spcBef>
                <a:spcPts val="0"/>
              </a:spcBef>
              <a:buSzPct val="60000"/>
              <a:buFont typeface="Wingdings" panose="05000000000000000000" pitchFamily="2" charset="2"/>
              <a:buChar char="n"/>
              <a:defRPr/>
            </a:pPr>
            <a:r>
              <a:rPr lang="zh-CN" altLang="en-US" sz="1600" dirty="0" smtClean="0"/>
              <a:t>２００８年４月</a:t>
            </a:r>
            <a:r>
              <a:rPr lang="zh-CN" altLang="en-US" sz="1600" dirty="0"/>
              <a:t>，美国加利福尼亚大学科学家报告称，他们将实验鼠皮肤细胞改造成ｉＰＳ细胞，然后成功使其分化成心肌细胞、血管平滑肌细胞及造血细胞。 </a:t>
            </a:r>
            <a:endParaRPr lang="zh-CN" altLang="en-US" sz="1600" dirty="0"/>
          </a:p>
          <a:p>
            <a:r>
              <a:rPr lang="zh-CN" altLang="en-US" sz="1600" dirty="0"/>
              <a:t>２００９年２月，日本科学家宣布，成功利用人类皮肤细胞制成的ｉＰＳ细胞培育出血小板，鼠角膜上皮细胞。  </a:t>
            </a:r>
            <a:endParaRPr lang="zh-CN" altLang="en-US" sz="1600" dirty="0"/>
          </a:p>
          <a:p>
            <a:r>
              <a:rPr lang="zh-CN" altLang="en-US" sz="1600" dirty="0"/>
              <a:t>２００９年７月，中国科学家周琪和高绍荣等人利用ｉＰＳ细胞克隆出活体实验鼠，首次证明ｉＰＳ细胞与胚胎干细胞一样具有全能性。该成果让人们看到了ｉＰＳ细胞具有实用性。 </a:t>
            </a:r>
            <a:endParaRPr lang="zh-CN" altLang="en-US" sz="1600" dirty="0"/>
          </a:p>
          <a:p>
            <a:endParaRPr lang="zh-CN" altLang="en-US" sz="1600" dirty="0" smtClean="0"/>
          </a:p>
        </p:txBody>
      </p:sp>
    </p:spTree>
    <p:custDataLst>
      <p:tags r:id="rId3"/>
    </p:custData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Line 8"/>
          <p:cNvSpPr>
            <a:spLocks noChangeShapeType="1"/>
          </p:cNvSpPr>
          <p:nvPr>
            <p:custDataLst>
              <p:tags r:id="rId1"/>
            </p:custDataLst>
          </p:nvPr>
        </p:nvSpPr>
        <p:spPr bwMode="auto">
          <a:xfrm>
            <a:off x="0" y="1447800"/>
            <a:ext cx="9144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773" name="标题 4"/>
          <p:cNvSpPr>
            <a:spLocks noGrp="1"/>
          </p:cNvSpPr>
          <p:nvPr>
            <p:ph type="title"/>
          </p:nvPr>
        </p:nvSpPr>
        <p:spPr>
          <a:xfrm>
            <a:off x="581005" y="720195"/>
            <a:ext cx="8229600" cy="1143000"/>
          </a:xfrm>
        </p:spPr>
        <p:txBody>
          <a:bodyPr/>
          <a:lstStyle/>
          <a:p>
            <a:r>
              <a:rPr lang="zh-CN" altLang="en-US" dirty="0" smtClean="0">
                <a:solidFill>
                  <a:srgbClr val="FF0000"/>
                </a:solidFill>
                <a:latin typeface="汉仪中黑简"/>
              </a:rPr>
              <a:t>生产稀少</a:t>
            </a:r>
            <a:r>
              <a:rPr lang="zh-CN" altLang="en-US" dirty="0">
                <a:solidFill>
                  <a:srgbClr val="FF0000"/>
                </a:solidFill>
                <a:latin typeface="汉仪中黑简"/>
              </a:rPr>
              <a:t>珍贵的蛋白质药物</a:t>
            </a:r>
            <a:br>
              <a:rPr lang="zh-CN" altLang="en-US" dirty="0">
                <a:solidFill>
                  <a:srgbClr val="FF0000"/>
                </a:solidFill>
                <a:latin typeface="汉仪中黑简"/>
              </a:rPr>
            </a:br>
            <a:endParaRPr lang="zh-CN" altLang="en-US" dirty="0" smtClean="0"/>
          </a:p>
        </p:txBody>
      </p:sp>
      <p:sp>
        <p:nvSpPr>
          <p:cNvPr id="32774" name="内容占位符 5"/>
          <p:cNvSpPr>
            <a:spLocks noGrp="1"/>
          </p:cNvSpPr>
          <p:nvPr>
            <p:ph idx="1"/>
          </p:nvPr>
        </p:nvSpPr>
        <p:spPr>
          <a:xfrm>
            <a:off x="419100" y="1844063"/>
            <a:ext cx="8229600" cy="4525963"/>
          </a:xfrm>
        </p:spPr>
        <p:txBody>
          <a:bodyPr/>
          <a:lstStyle/>
          <a:p>
            <a:pPr>
              <a:lnSpc>
                <a:spcPct val="150000"/>
              </a:lnSpc>
              <a:buFont typeface="Wingdings" panose="05000000000000000000" pitchFamily="2" charset="2"/>
              <a:buChar char="Ø"/>
            </a:pPr>
            <a:r>
              <a:rPr lang="zh-CN" altLang="en-US" dirty="0"/>
              <a:t>重组药用蛋白质包括蛋白质药物、酶、抗体等。</a:t>
            </a:r>
            <a:endParaRPr lang="zh-CN" altLang="en-US" dirty="0"/>
          </a:p>
          <a:p>
            <a:pPr marL="0" indent="0">
              <a:lnSpc>
                <a:spcPct val="150000"/>
              </a:lnSpc>
              <a:spcBef>
                <a:spcPts val="600"/>
              </a:spcBef>
              <a:buNone/>
            </a:pPr>
            <a:r>
              <a:rPr lang="zh-CN" altLang="en-US" dirty="0" smtClean="0"/>
              <a:t>    过去</a:t>
            </a:r>
            <a:r>
              <a:rPr lang="zh-CN" altLang="en-US" dirty="0"/>
              <a:t>的</a:t>
            </a:r>
            <a:r>
              <a:rPr lang="en-US" altLang="zh-CN" dirty="0"/>
              <a:t>40</a:t>
            </a:r>
            <a:r>
              <a:rPr lang="zh-CN" altLang="en-US" dirty="0"/>
              <a:t>年间，通过重组</a:t>
            </a:r>
            <a:r>
              <a:rPr lang="en-US" altLang="zh-CN" dirty="0"/>
              <a:t>DNA</a:t>
            </a:r>
            <a:r>
              <a:rPr lang="zh-CN" altLang="en-US" dirty="0"/>
              <a:t>技术生产的新药产品</a:t>
            </a:r>
            <a:endParaRPr lang="zh-CN" altLang="en-US" dirty="0"/>
          </a:p>
          <a:p>
            <a:pPr marL="0" indent="0">
              <a:lnSpc>
                <a:spcPct val="150000"/>
              </a:lnSpc>
              <a:spcBef>
                <a:spcPts val="600"/>
              </a:spcBef>
              <a:buNone/>
            </a:pPr>
            <a:r>
              <a:rPr lang="zh-CN" altLang="en-US" dirty="0" smtClean="0"/>
              <a:t>    超过</a:t>
            </a:r>
            <a:r>
              <a:rPr lang="en-US" altLang="zh-CN" dirty="0"/>
              <a:t>250</a:t>
            </a:r>
            <a:r>
              <a:rPr lang="zh-CN" altLang="en-US" dirty="0"/>
              <a:t>个。</a:t>
            </a:r>
            <a:endParaRPr lang="zh-CN" altLang="en-US" dirty="0"/>
          </a:p>
          <a:p>
            <a:pPr>
              <a:lnSpc>
                <a:spcPct val="150000"/>
              </a:lnSpc>
              <a:spcBef>
                <a:spcPts val="600"/>
              </a:spcBef>
              <a:buFont typeface="Wingdings" panose="05000000000000000000" pitchFamily="2" charset="2"/>
              <a:buChar char="Ø"/>
            </a:pPr>
            <a:r>
              <a:rPr lang="zh-CN" altLang="en-US" dirty="0" smtClean="0"/>
              <a:t>未来</a:t>
            </a:r>
            <a:r>
              <a:rPr lang="en-US" altLang="zh-CN" dirty="0"/>
              <a:t>5</a:t>
            </a:r>
            <a:r>
              <a:rPr lang="zh-CN" altLang="en-US" dirty="0"/>
              <a:t>～</a:t>
            </a:r>
            <a:r>
              <a:rPr lang="en-US" altLang="zh-CN" dirty="0"/>
              <a:t>10</a:t>
            </a:r>
            <a:r>
              <a:rPr lang="zh-CN" altLang="en-US" dirty="0"/>
              <a:t>年间，将还有超过</a:t>
            </a:r>
            <a:r>
              <a:rPr lang="en-US" altLang="zh-CN" dirty="0"/>
              <a:t>500</a:t>
            </a:r>
            <a:r>
              <a:rPr lang="zh-CN" altLang="en-US" dirty="0"/>
              <a:t>种通过重组</a:t>
            </a:r>
            <a:r>
              <a:rPr lang="en-US" altLang="zh-CN" dirty="0"/>
              <a:t>DNA</a:t>
            </a:r>
            <a:r>
              <a:rPr lang="zh-CN" altLang="en-US" dirty="0" smtClean="0"/>
              <a:t>技</a:t>
            </a:r>
            <a:endParaRPr lang="en-US" altLang="zh-CN" dirty="0" smtClean="0"/>
          </a:p>
          <a:p>
            <a:pPr marL="0" indent="0">
              <a:lnSpc>
                <a:spcPct val="150000"/>
              </a:lnSpc>
              <a:spcBef>
                <a:spcPts val="600"/>
              </a:spcBef>
              <a:buNone/>
            </a:pPr>
            <a:r>
              <a:rPr lang="en-US" altLang="zh-CN" dirty="0"/>
              <a:t> </a:t>
            </a:r>
            <a:r>
              <a:rPr lang="en-US" altLang="zh-CN" dirty="0" smtClean="0"/>
              <a:t>   </a:t>
            </a:r>
            <a:r>
              <a:rPr lang="zh-CN" altLang="en-US" dirty="0" smtClean="0"/>
              <a:t>术</a:t>
            </a:r>
            <a:r>
              <a:rPr lang="zh-CN" altLang="en-US" dirty="0"/>
              <a:t>生产的新药</a:t>
            </a:r>
            <a:r>
              <a:rPr lang="zh-CN" altLang="en-US" dirty="0" smtClean="0"/>
              <a:t>产品进入</a:t>
            </a:r>
            <a:r>
              <a:rPr lang="zh-CN" altLang="en-US" dirty="0"/>
              <a:t>市场。</a:t>
            </a:r>
            <a:endParaRPr lang="zh-CN" altLang="en-US" dirty="0"/>
          </a:p>
          <a:p>
            <a:pPr>
              <a:lnSpc>
                <a:spcPct val="150000"/>
              </a:lnSpc>
              <a:spcBef>
                <a:spcPts val="600"/>
              </a:spcBef>
              <a:buFont typeface="Wingdings" panose="05000000000000000000" pitchFamily="2" charset="2"/>
              <a:buChar char="Ø"/>
            </a:pPr>
            <a:r>
              <a:rPr lang="zh-CN" altLang="en-US" dirty="0" smtClean="0"/>
              <a:t>全球</a:t>
            </a:r>
            <a:r>
              <a:rPr lang="zh-CN" altLang="en-US" dirty="0"/>
              <a:t>人用重组蛋白质药物市场超过</a:t>
            </a:r>
            <a:r>
              <a:rPr lang="en-US" altLang="zh-CN" dirty="0" smtClean="0"/>
              <a:t>1600</a:t>
            </a:r>
            <a:r>
              <a:rPr lang="zh-CN" altLang="en-US" dirty="0"/>
              <a:t>亿美元。</a:t>
            </a:r>
            <a:endParaRPr lang="zh-CN" altLang="en-US" dirty="0"/>
          </a:p>
          <a:p>
            <a:pPr algn="just">
              <a:lnSpc>
                <a:spcPct val="120000"/>
              </a:lnSpc>
              <a:spcBef>
                <a:spcPct val="50000"/>
              </a:spcBef>
              <a:buClr>
                <a:srgbClr val="FF0000"/>
              </a:buClr>
              <a:buFont typeface="Wingdings" panose="05000000000000000000" pitchFamily="2" charset="2"/>
              <a:buChar char="Ø"/>
            </a:pPr>
            <a:endParaRPr lang="zh-CN" altLang="en-US" dirty="0"/>
          </a:p>
          <a:p>
            <a:endParaRPr lang="zh-CN" altLang="en-US" dirty="0" smtClean="0"/>
          </a:p>
        </p:txBody>
      </p:sp>
    </p:spTree>
    <p:custDataLst>
      <p:tags r:id="rId2"/>
    </p:custData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标题 5"/>
          <p:cNvSpPr>
            <a:spLocks noGrp="1"/>
          </p:cNvSpPr>
          <p:nvPr>
            <p:ph type="title"/>
          </p:nvPr>
        </p:nvSpPr>
        <p:spPr>
          <a:xfrm>
            <a:off x="381110" y="376237"/>
            <a:ext cx="8229600" cy="1143000"/>
          </a:xfrm>
        </p:spPr>
        <p:txBody>
          <a:bodyPr/>
          <a:lstStyle/>
          <a:p>
            <a:r>
              <a:rPr lang="zh-CN" altLang="en-US" dirty="0">
                <a:solidFill>
                  <a:srgbClr val="FF0000"/>
                </a:solidFill>
                <a:latin typeface="宋体" panose="02010600030101010101" pitchFamily="2" charset="-122"/>
              </a:rPr>
              <a:t>生命科学成为</a:t>
            </a:r>
            <a:r>
              <a:rPr lang="en-US" altLang="zh-CN" dirty="0">
                <a:solidFill>
                  <a:srgbClr val="FF0000"/>
                </a:solidFill>
                <a:latin typeface="宋体" panose="02010600030101010101" pitchFamily="2" charset="-122"/>
              </a:rPr>
              <a:t>21</a:t>
            </a:r>
            <a:r>
              <a:rPr lang="zh-CN" altLang="en-US" dirty="0">
                <a:solidFill>
                  <a:srgbClr val="FF0000"/>
                </a:solidFill>
                <a:latin typeface="宋体" panose="02010600030101010101" pitchFamily="2" charset="-122"/>
              </a:rPr>
              <a:t>世纪的带头</a:t>
            </a:r>
            <a:r>
              <a:rPr lang="zh-CN" altLang="en-US" dirty="0" smtClean="0">
                <a:solidFill>
                  <a:srgbClr val="FF0000"/>
                </a:solidFill>
                <a:latin typeface="宋体" panose="02010600030101010101" pitchFamily="2" charset="-122"/>
              </a:rPr>
              <a:t>学科</a:t>
            </a:r>
            <a:endParaRPr lang="zh-CN" altLang="en-US" dirty="0" smtClean="0"/>
          </a:p>
        </p:txBody>
      </p:sp>
      <p:sp>
        <p:nvSpPr>
          <p:cNvPr id="40967" name="内容占位符 6"/>
          <p:cNvSpPr>
            <a:spLocks noGrp="1"/>
          </p:cNvSpPr>
          <p:nvPr>
            <p:ph idx="1"/>
          </p:nvPr>
        </p:nvSpPr>
        <p:spPr>
          <a:xfrm>
            <a:off x="914496" y="1519279"/>
            <a:ext cx="6781718" cy="4525963"/>
          </a:xfrm>
        </p:spPr>
        <p:txBody>
          <a:bodyPr/>
          <a:lstStyle/>
          <a:p>
            <a:pPr>
              <a:lnSpc>
                <a:spcPct val="150000"/>
              </a:lnSpc>
              <a:buFont typeface="Wingdings" panose="05000000000000000000" pitchFamily="2" charset="2"/>
              <a:buChar char="Ø"/>
            </a:pPr>
            <a:r>
              <a:rPr lang="en-US" altLang="zh-CN" dirty="0">
                <a:latin typeface="宋体" panose="02010600030101010101" pitchFamily="2" charset="-122"/>
              </a:rPr>
              <a:t>20</a:t>
            </a:r>
            <a:r>
              <a:rPr lang="zh-CN" altLang="en-US" dirty="0">
                <a:latin typeface="宋体" panose="02010600030101010101" pitchFamily="2" charset="-122"/>
              </a:rPr>
              <a:t>世纪后叶分子生物学的突破性成就，使生命科学在自然科学中的位置起了革命性的变化</a:t>
            </a:r>
            <a:r>
              <a:rPr lang="zh-CN" altLang="en-US" dirty="0" smtClean="0">
                <a:latin typeface="宋体" panose="02010600030101010101" pitchFamily="2" charset="-122"/>
              </a:rPr>
              <a:t>。</a:t>
            </a:r>
            <a:endParaRPr lang="en-US" altLang="zh-CN" dirty="0" smtClean="0">
              <a:latin typeface="宋体" panose="02010600030101010101" pitchFamily="2" charset="-122"/>
            </a:endParaRPr>
          </a:p>
          <a:p>
            <a:pPr>
              <a:lnSpc>
                <a:spcPct val="150000"/>
              </a:lnSpc>
              <a:buFont typeface="Wingdings" panose="05000000000000000000" pitchFamily="2" charset="2"/>
              <a:buChar char="Ø"/>
            </a:pPr>
            <a:r>
              <a:rPr lang="zh-CN" altLang="en-US" dirty="0" smtClean="0">
                <a:latin typeface="宋体" panose="02010600030101010101" pitchFamily="2" charset="-122"/>
              </a:rPr>
              <a:t>生命</a:t>
            </a:r>
            <a:r>
              <a:rPr lang="zh-CN" altLang="en-US" dirty="0">
                <a:latin typeface="宋体" panose="02010600030101010101" pitchFamily="2" charset="-122"/>
              </a:rPr>
              <a:t>科学作为</a:t>
            </a:r>
            <a:r>
              <a:rPr lang="en-US" altLang="zh-CN" dirty="0">
                <a:latin typeface="宋体" panose="02010600030101010101" pitchFamily="2" charset="-122"/>
              </a:rPr>
              <a:t>21</a:t>
            </a:r>
            <a:r>
              <a:rPr lang="zh-CN" altLang="en-US" dirty="0">
                <a:latin typeface="宋体" panose="02010600030101010101" pitchFamily="2" charset="-122"/>
              </a:rPr>
              <a:t>世纪的带头学科已广泛渗透于其他学科，相互交叉作用并带动了其他学科的发展和提高</a:t>
            </a:r>
            <a:r>
              <a:rPr lang="zh-CN" altLang="en-US" dirty="0" smtClean="0">
                <a:latin typeface="宋体" panose="02010600030101010101" pitchFamily="2" charset="-122"/>
              </a:rPr>
              <a:t>，</a:t>
            </a:r>
            <a:endParaRPr lang="en-US" altLang="zh-CN" dirty="0" smtClean="0">
              <a:latin typeface="宋体" panose="02010600030101010101" pitchFamily="2" charset="-122"/>
            </a:endParaRPr>
          </a:p>
          <a:p>
            <a:pPr>
              <a:lnSpc>
                <a:spcPct val="150000"/>
              </a:lnSpc>
              <a:buFont typeface="Wingdings" panose="05000000000000000000" pitchFamily="2" charset="2"/>
              <a:buChar char="Ø"/>
            </a:pPr>
            <a:r>
              <a:rPr kumimoji="1" lang="zh-CN" altLang="en-US" dirty="0" smtClean="0"/>
              <a:t>中国</a:t>
            </a:r>
            <a:r>
              <a:rPr kumimoji="1" lang="zh-CN" altLang="en-US" dirty="0"/>
              <a:t>国策：“十二五”规划里的‘</a:t>
            </a:r>
            <a:r>
              <a:rPr kumimoji="1" lang="zh-CN" altLang="en-US" dirty="0">
                <a:solidFill>
                  <a:srgbClr val="FF0000"/>
                </a:solidFill>
              </a:rPr>
              <a:t>生物技术作为支柱产业之一’</a:t>
            </a:r>
            <a:r>
              <a:rPr kumimoji="1" lang="zh-CN" altLang="en-US" dirty="0"/>
              <a:t>。 </a:t>
            </a:r>
            <a:endParaRPr kumimoji="1" lang="zh-CN" altLang="en-US" dirty="0"/>
          </a:p>
          <a:p>
            <a:endParaRPr lang="zh-CN" altLang="en-US" dirty="0">
              <a:latin typeface="宋体" panose="02010600030101010101" pitchFamily="2" charset="-122"/>
            </a:endParaRPr>
          </a:p>
          <a:p>
            <a:endParaRPr lang="zh-CN" altLang="en-US" dirty="0" smtClean="0"/>
          </a:p>
        </p:txBody>
      </p:sp>
    </p:spTree>
    <p:custDataLst>
      <p:tags r:id="rId1"/>
    </p:custData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5"/>
          <p:cNvSpPr>
            <a:spLocks noChangeArrowheads="1"/>
          </p:cNvSpPr>
          <p:nvPr>
            <p:custDataLst>
              <p:tags r:id="rId1"/>
            </p:custDataLst>
          </p:nvPr>
        </p:nvSpPr>
        <p:spPr bwMode="auto">
          <a:xfrm>
            <a:off x="5486400" y="2660650"/>
            <a:ext cx="3365500" cy="1682750"/>
          </a:xfrm>
          <a:prstGeom prst="rect">
            <a:avLst/>
          </a:prstGeom>
          <a:solidFill>
            <a:schemeClr val="bg1"/>
          </a:solidFill>
          <a:ln w="9525">
            <a:noFill/>
            <a:miter lim="800000"/>
          </a:ln>
          <a:effectLst/>
        </p:spPr>
        <p:txBody>
          <a:bodyPr anchor="ctr"/>
          <a:lstStyle/>
          <a:p>
            <a:pPr algn="r">
              <a:buFont typeface="Arial" panose="020B0604020202020204" pitchFamily="34" charset="0"/>
              <a:buNone/>
              <a:defRPr/>
            </a:pPr>
            <a:endParaRPr lang="zh-CN" altLang="en-US" sz="4800" dirty="0">
              <a:effectLst>
                <a:outerShdw blurRad="38100" dist="38100" dir="2700000" algn="tl">
                  <a:srgbClr val="C0C0C0"/>
                </a:outerShdw>
              </a:effectLst>
            </a:endParaRPr>
          </a:p>
        </p:txBody>
      </p:sp>
      <p:sp>
        <p:nvSpPr>
          <p:cNvPr id="45059" name="Line 6"/>
          <p:cNvSpPr>
            <a:spLocks noChangeShapeType="1"/>
          </p:cNvSpPr>
          <p:nvPr>
            <p:custDataLst>
              <p:tags r:id="rId2"/>
            </p:custDataLst>
          </p:nvPr>
        </p:nvSpPr>
        <p:spPr bwMode="auto">
          <a:xfrm>
            <a:off x="0" y="4419600"/>
            <a:ext cx="91440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0" name="标题 4"/>
          <p:cNvSpPr>
            <a:spLocks noGrp="1"/>
          </p:cNvSpPr>
          <p:nvPr>
            <p:ph type="title"/>
          </p:nvPr>
        </p:nvSpPr>
        <p:spPr>
          <a:xfrm>
            <a:off x="2133600" y="3276600"/>
            <a:ext cx="8229600" cy="1143000"/>
          </a:xfrm>
        </p:spPr>
        <p:txBody>
          <a:bodyPr/>
          <a:lstStyle/>
          <a:p>
            <a:r>
              <a:rPr lang="zh-CN" altLang="en-US" sz="4400" dirty="0" smtClean="0">
                <a:solidFill>
                  <a:srgbClr val="0070C0"/>
                </a:solidFill>
              </a:rPr>
              <a:t>分子生物学实验课程</a:t>
            </a:r>
            <a:br>
              <a:rPr lang="zh-CN" altLang="en-US" sz="4400" dirty="0" smtClean="0">
                <a:solidFill>
                  <a:srgbClr val="0070C0"/>
                </a:solidFill>
              </a:rPr>
            </a:br>
            <a:endParaRPr lang="zh-CN" altLang="en-US" sz="4400" dirty="0" smtClean="0">
              <a:solidFill>
                <a:srgbClr val="0070C0"/>
              </a:solidFill>
            </a:endParaRPr>
          </a:p>
        </p:txBody>
      </p:sp>
      <p:sp>
        <p:nvSpPr>
          <p:cNvPr id="45061" name="内容占位符 5"/>
          <p:cNvSpPr>
            <a:spLocks noGrp="1"/>
          </p:cNvSpPr>
          <p:nvPr>
            <p:ph idx="1"/>
          </p:nvPr>
        </p:nvSpPr>
        <p:spPr>
          <a:xfrm>
            <a:off x="609600" y="4267200"/>
            <a:ext cx="8229600" cy="4525963"/>
          </a:xfrm>
        </p:spPr>
        <p:txBody>
          <a:bodyPr/>
          <a:lstStyle/>
          <a:p>
            <a:endParaRPr lang="zh-CN" altLang="en-US" smtClean="0"/>
          </a:p>
        </p:txBody>
      </p:sp>
    </p:spTree>
    <p:custDataLst>
      <p:tags r:id="rId3"/>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Line 6"/>
          <p:cNvSpPr>
            <a:spLocks noChangeShapeType="1"/>
          </p:cNvSpPr>
          <p:nvPr>
            <p:custDataLst>
              <p:tags r:id="rId1"/>
            </p:custDataLst>
          </p:nvPr>
        </p:nvSpPr>
        <p:spPr bwMode="auto">
          <a:xfrm>
            <a:off x="0" y="3733792"/>
            <a:ext cx="9144000" cy="0"/>
          </a:xfrm>
          <a:prstGeom prst="line">
            <a:avLst/>
          </a:prstGeom>
          <a:noFill/>
          <a:ln w="57150">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20" name="内容占位符 5"/>
          <p:cNvSpPr>
            <a:spLocks noGrp="1"/>
          </p:cNvSpPr>
          <p:nvPr>
            <p:ph idx="1"/>
          </p:nvPr>
        </p:nvSpPr>
        <p:spPr>
          <a:xfrm>
            <a:off x="3733822" y="2819416"/>
            <a:ext cx="5048192" cy="1935163"/>
          </a:xfrm>
        </p:spPr>
        <p:txBody>
          <a:bodyPr/>
          <a:lstStyle/>
          <a:p>
            <a:pPr>
              <a:buNone/>
            </a:pPr>
            <a:r>
              <a:rPr lang="zh-CN" altLang="en-US" sz="4000" dirty="0" smtClean="0">
                <a:latin typeface="Arial" panose="020B0604020202020204" pitchFamily="34" charset="0"/>
              </a:rPr>
              <a:t>分子克隆</a:t>
            </a:r>
            <a:r>
              <a:rPr lang="zh-CN" altLang="en-US" sz="4000" dirty="0">
                <a:latin typeface="Arial" panose="020B0604020202020204" pitchFamily="34" charset="0"/>
              </a:rPr>
              <a:t>技术的诞生</a:t>
            </a:r>
            <a:endParaRPr lang="zh-CN" altLang="en-US" sz="4000" dirty="0"/>
          </a:p>
          <a:p>
            <a:pPr>
              <a:buFontTx/>
              <a:buNone/>
            </a:pPr>
            <a:endParaRPr lang="en-US" altLang="zh-CN" sz="4000" dirty="0" smtClean="0">
              <a:latin typeface="Arial" panose="020B0604020202020204" pitchFamily="34" charset="0"/>
            </a:endParaRPr>
          </a:p>
        </p:txBody>
      </p:sp>
      <p:sp>
        <p:nvSpPr>
          <p:cNvPr id="2" name="标题 1"/>
          <p:cNvSpPr>
            <a:spLocks noGrp="1"/>
          </p:cNvSpPr>
          <p:nvPr>
            <p:ph type="title"/>
          </p:nvPr>
        </p:nvSpPr>
        <p:spPr/>
        <p:txBody>
          <a:bodyPr/>
          <a:lstStyle/>
          <a:p>
            <a:endParaRPr lang="zh-CN" altLang="en-US"/>
          </a:p>
        </p:txBody>
      </p:sp>
    </p:spTree>
    <p:custDataLst>
      <p:tags r:id="rId2"/>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4"/>
          <p:cNvSpPr>
            <a:spLocks noChangeArrowheads="1"/>
          </p:cNvSpPr>
          <p:nvPr>
            <p:custDataLst>
              <p:tags r:id="rId1"/>
            </p:custDataLst>
          </p:nvPr>
        </p:nvSpPr>
        <p:spPr bwMode="auto">
          <a:xfrm>
            <a:off x="-1143000" y="2590800"/>
            <a:ext cx="6908800" cy="685800"/>
          </a:xfrm>
          <a:prstGeom prst="rect">
            <a:avLst/>
          </a:prstGeom>
          <a:noFill/>
          <a:ln w="9525">
            <a:noFill/>
            <a:miter lim="800000"/>
          </a:ln>
          <a:effectLst/>
        </p:spPr>
        <p:txBody>
          <a:bodyPr anchor="ctr"/>
          <a:lstStyle/>
          <a:p>
            <a:pPr>
              <a:buFont typeface="Arial" panose="020B0604020202020204" pitchFamily="34" charset="0"/>
              <a:buNone/>
              <a:defRPr/>
            </a:pPr>
            <a:endParaRPr lang="zh-CN" altLang="en-US" sz="4000" dirty="0">
              <a:solidFill>
                <a:srgbClr val="FF0000"/>
              </a:solidFill>
              <a:effectLst>
                <a:outerShdw blurRad="38100" dist="38100" dir="2700000" algn="tl">
                  <a:srgbClr val="C0C0C0"/>
                </a:outerShdw>
              </a:effectLst>
            </a:endParaRPr>
          </a:p>
        </p:txBody>
      </p:sp>
      <p:sp>
        <p:nvSpPr>
          <p:cNvPr id="48133" name="Rectangle 5"/>
          <p:cNvSpPr>
            <a:spLocks noChangeArrowheads="1"/>
          </p:cNvSpPr>
          <p:nvPr>
            <p:custDataLst>
              <p:tags r:id="rId2"/>
            </p:custDataLst>
          </p:nvPr>
        </p:nvSpPr>
        <p:spPr bwMode="auto">
          <a:xfrm>
            <a:off x="609600" y="1600200"/>
            <a:ext cx="7773988" cy="440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90000"/>
              </a:lnSpc>
              <a:buFontTx/>
              <a:buChar char="•"/>
            </a:pPr>
            <a:endParaRPr lang="en-US" altLang="zh-CN" sz="2800"/>
          </a:p>
        </p:txBody>
      </p:sp>
      <p:sp>
        <p:nvSpPr>
          <p:cNvPr id="46084" name="标题 4"/>
          <p:cNvSpPr>
            <a:spLocks noGrp="1"/>
          </p:cNvSpPr>
          <p:nvPr>
            <p:ph type="title"/>
          </p:nvPr>
        </p:nvSpPr>
        <p:spPr>
          <a:xfrm>
            <a:off x="609600" y="685800"/>
            <a:ext cx="8229600" cy="1143000"/>
          </a:xfrm>
        </p:spPr>
        <p:txBody>
          <a:bodyPr/>
          <a:lstStyle/>
          <a:p>
            <a:r>
              <a:rPr lang="zh-CN" altLang="en-US" smtClean="0"/>
              <a:t>分子生物学实验课程内容</a:t>
            </a:r>
            <a:br>
              <a:rPr lang="zh-CN" altLang="en-US" smtClean="0"/>
            </a:br>
            <a:endParaRPr lang="zh-CN" altLang="en-US" smtClean="0"/>
          </a:p>
        </p:txBody>
      </p:sp>
      <p:sp>
        <p:nvSpPr>
          <p:cNvPr id="6" name="内容占位符 5"/>
          <p:cNvSpPr>
            <a:spLocks noGrp="1"/>
          </p:cNvSpPr>
          <p:nvPr>
            <p:ph idx="1"/>
          </p:nvPr>
        </p:nvSpPr>
        <p:spPr>
          <a:xfrm>
            <a:off x="533400" y="1676400"/>
            <a:ext cx="7467600" cy="4525963"/>
          </a:xfrm>
        </p:spPr>
        <p:txBody>
          <a:bodyPr/>
          <a:lstStyle/>
          <a:p>
            <a:pPr marL="457200" indent="-457200" algn="just">
              <a:lnSpc>
                <a:spcPct val="160000"/>
              </a:lnSpc>
              <a:buSzPct val="60000"/>
              <a:buFont typeface="Wingdings" panose="05000000000000000000" pitchFamily="2" charset="2"/>
              <a:buChar char="n"/>
              <a:defRPr/>
            </a:pPr>
            <a:r>
              <a:rPr lang="zh-CN" altLang="en-US" dirty="0" smtClean="0">
                <a:latin typeface="Arial" panose="020B0604020202020204" pitchFamily="34" charset="0"/>
              </a:rPr>
              <a:t>设计从基因分离、克隆到目的基因的鉴定、表达等系列的基础实验；</a:t>
            </a:r>
            <a:endParaRPr lang="zh-CN" altLang="en-US" dirty="0" smtClean="0">
              <a:latin typeface="Arial" panose="020B0604020202020204" pitchFamily="34" charset="0"/>
            </a:endParaRPr>
          </a:p>
          <a:p>
            <a:pPr marL="457200" indent="-457200" algn="just">
              <a:lnSpc>
                <a:spcPct val="160000"/>
              </a:lnSpc>
              <a:buSzPct val="60000"/>
              <a:buFont typeface="Wingdings" panose="05000000000000000000" pitchFamily="2" charset="2"/>
              <a:buChar char="n"/>
              <a:defRPr/>
            </a:pPr>
            <a:r>
              <a:rPr lang="zh-CN" altLang="en-US" dirty="0" smtClean="0"/>
              <a:t>以</a:t>
            </a:r>
            <a:r>
              <a:rPr lang="zh-CN" altLang="en-US" dirty="0"/>
              <a:t>大肠杆菌为宿主菌进行绿色荧光蛋白（</a:t>
            </a:r>
            <a:r>
              <a:rPr lang="en-US" altLang="zh-CN" dirty="0"/>
              <a:t>GFP</a:t>
            </a:r>
            <a:r>
              <a:rPr lang="zh-CN" altLang="en-US" dirty="0"/>
              <a:t>）基因的克隆、鉴定、表达和纯化。</a:t>
            </a:r>
            <a:endParaRPr lang="zh-CN" altLang="en-US" dirty="0"/>
          </a:p>
          <a:p>
            <a:pPr marL="457200" indent="-457200" algn="just">
              <a:lnSpc>
                <a:spcPct val="160000"/>
              </a:lnSpc>
              <a:buSzPct val="60000"/>
              <a:buFont typeface="Wingdings" panose="05000000000000000000" pitchFamily="2" charset="2"/>
              <a:buChar char="n"/>
              <a:defRPr/>
            </a:pPr>
            <a:r>
              <a:rPr lang="zh-CN" altLang="en-US" dirty="0"/>
              <a:t>将</a:t>
            </a:r>
            <a:r>
              <a:rPr lang="en-US" altLang="zh-CN" dirty="0"/>
              <a:t>GFP</a:t>
            </a:r>
            <a:r>
              <a:rPr lang="zh-CN" altLang="en-US" dirty="0"/>
              <a:t>从</a:t>
            </a:r>
            <a:r>
              <a:rPr lang="en-US" altLang="zh-CN" dirty="0"/>
              <a:t>pEGFP-N3</a:t>
            </a:r>
            <a:r>
              <a:rPr lang="zh-CN" altLang="en-US" dirty="0"/>
              <a:t>中分离出来，克隆到</a:t>
            </a:r>
            <a:r>
              <a:rPr lang="en-US" altLang="zh-CN" dirty="0"/>
              <a:t>pET-28a</a:t>
            </a:r>
            <a:r>
              <a:rPr lang="zh-CN" altLang="en-US" dirty="0"/>
              <a:t>中进行表达。</a:t>
            </a:r>
            <a:endParaRPr lang="zh-CN" altLang="en-US" dirty="0"/>
          </a:p>
          <a:p>
            <a:pPr marL="457200" indent="-457200" algn="just">
              <a:lnSpc>
                <a:spcPct val="90000"/>
              </a:lnSpc>
              <a:defRPr/>
            </a:pPr>
            <a:endParaRPr lang="en-US" altLang="zh-CN" dirty="0" smtClean="0">
              <a:latin typeface="Arial" panose="020B0604020202020204" pitchFamily="34" charset="0"/>
            </a:endParaRPr>
          </a:p>
          <a:p>
            <a:pPr>
              <a:defRPr/>
            </a:pPr>
            <a:endParaRPr lang="zh-CN" altLang="en-US" dirty="0"/>
          </a:p>
        </p:txBody>
      </p:sp>
      <p:pic>
        <p:nvPicPr>
          <p:cNvPr id="7" name="Picture 8"/>
          <p:cNvPicPr>
            <a:picLocks noChangeAspect="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990917" y="1600200"/>
            <a:ext cx="6945313"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nodePh="1">
                                  <p:stCondLst>
                                    <p:cond delay="0"/>
                                  </p:stCondLst>
                                  <p:endCondLst>
                                    <p:cond evt="begin" delay="0">
                                      <p:tn val="5"/>
                                    </p:cond>
                                  </p:endCondLst>
                                  <p:childTnLst>
                                    <p:set>
                                      <p:cBhvr>
                                        <p:cTn id="6" dur="1" fill="hold">
                                          <p:stCondLst>
                                            <p:cond delay="0"/>
                                          </p:stCondLst>
                                        </p:cTn>
                                        <p:tgtEl>
                                          <p:spTgt spid="48133">
                                            <p:txEl>
                                              <p:pRg st="0" end="0"/>
                                            </p:txEl>
                                          </p:spTgt>
                                        </p:tgtEl>
                                        <p:attrNameLst>
                                          <p:attrName>style.visibility</p:attrName>
                                        </p:attrNameLst>
                                      </p:cBhvr>
                                      <p:to>
                                        <p:strVal val="visible"/>
                                      </p:to>
                                    </p:set>
                                    <p:anim calcmode="lin" valueType="num">
                                      <p:cBhvr additive="base">
                                        <p:cTn id="7" dur="500" fill="hold"/>
                                        <p:tgtEl>
                                          <p:spTgt spid="481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p:nvPr>
            <p:custDataLst>
              <p:tags r:id="rId1"/>
            </p:custDataLst>
          </p:nvPr>
        </p:nvGraphicFramePr>
        <p:xfrm>
          <a:off x="1066892" y="1219253"/>
          <a:ext cx="6857820" cy="5181555"/>
        </p:xfrm>
        <a:graphic>
          <a:graphicData uri="http://schemas.openxmlformats.org/drawingml/2006/table">
            <a:tbl>
              <a:tblPr firstRow="1" bandRow="1">
                <a:tableStyleId>{5C22544A-7EE6-4342-B048-85BDC9FD1C3A}</a:tableStyleId>
              </a:tblPr>
              <a:tblGrid>
                <a:gridCol w="1109844"/>
                <a:gridCol w="4814590"/>
                <a:gridCol w="933386"/>
              </a:tblGrid>
              <a:tr h="468291">
                <a:tc>
                  <a:txBody>
                    <a:bodyPr/>
                    <a:lstStyle/>
                    <a:p>
                      <a:pPr algn="ctr">
                        <a:buNone/>
                      </a:pPr>
                      <a:r>
                        <a:rPr lang="en-US" sz="14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周 次</a:t>
                      </a:r>
                      <a:endParaRPr lang="en-US" altLang="en-US" sz="14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en-US"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授      课      内       容</a:t>
                      </a:r>
                      <a:endParaRPr lang="en-US" altLang="en-US" sz="14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algn="ctr">
                        <a:buNone/>
                      </a:pPr>
                      <a:r>
                        <a:rPr lang="zh-CN" altLang="zh-CN" sz="14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实验报告</a:t>
                      </a:r>
                      <a:endParaRPr lang="zh-CN" altLang="zh-CN" sz="14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416259">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第2周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dirty="0">
                          <a:latin typeface="Times New Roman" panose="02020603050405020304" pitchFamily="18" charset="0"/>
                          <a:ea typeface="微软雅黑" panose="020B0503020204020204" pitchFamily="34" charset="-122"/>
                          <a:cs typeface="Times New Roman" panose="02020603050405020304" pitchFamily="18" charset="0"/>
                        </a:rPr>
                        <a:t>分子生物学实验简介，质粒DNA（pEGFP-N3、pET28a）</a:t>
                      </a:r>
                      <a:r>
                        <a:rPr lang="en-US" sz="1200" b="1" dirty="0" smtClean="0">
                          <a:latin typeface="Times New Roman" panose="02020603050405020304" pitchFamily="18" charset="0"/>
                          <a:ea typeface="微软雅黑" panose="020B0503020204020204" pitchFamily="34" charset="-122"/>
                          <a:cs typeface="Times New Roman" panose="02020603050405020304" pitchFamily="18" charset="0"/>
                        </a:rPr>
                        <a:t>的提取</a:t>
                      </a:r>
                      <a:endParaRPr lang="en-US" altLang="en-US" sz="1200" b="1" dirty="0">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buNone/>
                      </a:pPr>
                      <a:r>
                        <a:rPr lang="zh-CN" altLang="en-US" sz="1200" b="1">
                          <a:latin typeface="Times New Roman" panose="02020603050405020304" pitchFamily="18" charset="0"/>
                          <a:ea typeface="微软雅黑" panose="020B0503020204020204" pitchFamily="34" charset="-122"/>
                          <a:cs typeface="Times New Roman" panose="02020603050405020304" pitchFamily="18" charset="0"/>
                        </a:rPr>
                        <a:t>报告</a:t>
                      </a:r>
                      <a:r>
                        <a:rPr lang="en-US" altLang="zh-CN" sz="1200" b="1">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16530">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第3周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dirty="0" err="1">
                          <a:latin typeface="Times New Roman" panose="02020603050405020304" pitchFamily="18" charset="0"/>
                          <a:ea typeface="微软雅黑" panose="020B0503020204020204" pitchFamily="34" charset="-122"/>
                          <a:cs typeface="Times New Roman" panose="02020603050405020304" pitchFamily="18" charset="0"/>
                        </a:rPr>
                        <a:t>质粒DNA的小量酶切、电泳检测及大量酶切</a:t>
                      </a:r>
                      <a:endParaRPr lang="en-US" altLang="en-US" sz="1200" b="1" dirty="0">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marL="68580" marR="68580" marT="0" marB="0" anchor="ctr">
                    <a:lnL w="12700" cmpd="sng">
                      <a:solidFill>
                        <a:schemeClr val="tx1"/>
                      </a:solidFill>
                      <a:prstDash val="solid"/>
                    </a:lnL>
                    <a:lnR w="12700" cmpd="sng">
                      <a:solidFill>
                        <a:schemeClr val="tx1"/>
                      </a:solidFill>
                      <a:prstDash val="solid"/>
                    </a:lnR>
                    <a:lnB w="12700" cmpd="sng">
                      <a:solidFill>
                        <a:schemeClr val="tx1"/>
                      </a:solidFill>
                      <a:prstDash val="solid"/>
                    </a:lnB>
                  </a:tcPr>
                </a:tc>
              </a:tr>
              <a:tr h="316530">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第4周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目的DNA片断的回收</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3">
                  <a:txBody>
                    <a:bodyPr/>
                    <a:lstStyle/>
                    <a:p>
                      <a:pPr>
                        <a:buNone/>
                      </a:pPr>
                      <a:r>
                        <a:rPr lang="zh-CN" altLang="en-US" sz="1200" b="1">
                          <a:latin typeface="Times New Roman" panose="02020603050405020304" pitchFamily="18" charset="0"/>
                          <a:ea typeface="微软雅黑" panose="020B0503020204020204" pitchFamily="34" charset="-122"/>
                          <a:cs typeface="Times New Roman" panose="02020603050405020304" pitchFamily="18" charset="0"/>
                          <a:sym typeface="+mn-ea"/>
                        </a:rPr>
                        <a:t>报告</a:t>
                      </a:r>
                      <a:r>
                        <a:rPr lang="en-US" altLang="zh-CN" sz="1200" b="1">
                          <a:latin typeface="Times New Roman" panose="02020603050405020304" pitchFamily="18" charset="0"/>
                          <a:ea typeface="微软雅黑" panose="020B0503020204020204" pitchFamily="34" charset="-122"/>
                          <a:cs typeface="Times New Roman" panose="02020603050405020304" pitchFamily="18" charset="0"/>
                          <a:sym typeface="+mn-ea"/>
                        </a:rPr>
                        <a:t>2</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16530">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第5周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回收DNA片段的鉴定及</a:t>
                      </a:r>
                      <a:r>
                        <a:rPr lang="en-US" sz="1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DNA重组（连接反应）</a:t>
                      </a:r>
                      <a:r>
                        <a:rPr lang="en-US" sz="1200" b="1">
                          <a:latin typeface="Times New Roman" panose="02020603050405020304" pitchFamily="18" charset="0"/>
                          <a:ea typeface="微软雅黑" panose="020B0503020204020204" pitchFamily="34" charset="-122"/>
                          <a:cs typeface="Times New Roman" panose="02020603050405020304" pitchFamily="18" charset="0"/>
                        </a:rPr>
                        <a:t> </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marL="68580" marR="68580" marT="0" marB="0" anchor="ctr">
                    <a:lnL w="12700" cmpd="sng">
                      <a:solidFill>
                        <a:schemeClr val="tx1"/>
                      </a:solidFill>
                      <a:prstDash val="solid"/>
                    </a:lnL>
                    <a:lnR w="12700" cmpd="sng">
                      <a:solidFill>
                        <a:schemeClr val="tx1"/>
                      </a:solidFill>
                      <a:prstDash val="solid"/>
                    </a:lnR>
                  </a:tcPr>
                </a:tc>
              </a:tr>
              <a:tr h="316530">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第6周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altLang="zh-CN" sz="1200" b="1" dirty="0" smtClean="0">
                          <a:latin typeface="Times New Roman" panose="02020603050405020304" pitchFamily="18" charset="0"/>
                          <a:ea typeface="微软雅黑" panose="020B0503020204020204" pitchFamily="34" charset="-122"/>
                          <a:cs typeface="Times New Roman" panose="02020603050405020304" pitchFamily="18" charset="0"/>
                        </a:rPr>
                        <a:t>连接产物的转化</a:t>
                      </a:r>
                      <a:r>
                        <a:rPr lang="en-US" sz="1200" b="1" dirty="0" smtClean="0">
                          <a:latin typeface="Times New Roman" panose="02020603050405020304" pitchFamily="18" charset="0"/>
                          <a:ea typeface="微软雅黑" panose="020B0503020204020204" pitchFamily="34" charset="-122"/>
                          <a:cs typeface="Times New Roman" panose="02020603050405020304" pitchFamily="18" charset="0"/>
                        </a:rPr>
                        <a:t>DH5α感受态细胞</a:t>
                      </a:r>
                      <a:r>
                        <a:rPr lang="en-US" sz="1200" b="1" baseline="30000" dirty="0" smtClean="0">
                          <a:latin typeface="Times New Roman" panose="02020603050405020304" pitchFamily="18" charset="0"/>
                          <a:ea typeface="微软雅黑" panose="020B0503020204020204" pitchFamily="34" charset="-122"/>
                          <a:cs typeface="Times New Roman" panose="02020603050405020304" pitchFamily="18" charset="0"/>
                        </a:rPr>
                        <a:t>①</a:t>
                      </a:r>
                      <a:endParaRPr lang="en-US" altLang="en-US" sz="1200" b="1" dirty="0">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marL="68580" marR="68580" marT="0" marB="0" anchor="ctr">
                    <a:lnL w="12700" cmpd="sng">
                      <a:solidFill>
                        <a:schemeClr val="tx1"/>
                      </a:solidFill>
                      <a:prstDash val="solid"/>
                    </a:lnL>
                    <a:lnR w="12700" cmpd="sng">
                      <a:solidFill>
                        <a:schemeClr val="tx1"/>
                      </a:solidFill>
                      <a:prstDash val="solid"/>
                    </a:lnR>
                    <a:lnB w="12700" cmpd="sng">
                      <a:solidFill>
                        <a:schemeClr val="tx1"/>
                      </a:solidFill>
                      <a:prstDash val="solid"/>
                    </a:lnB>
                  </a:tcPr>
                </a:tc>
              </a:tr>
              <a:tr h="316530">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第7周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菌落PCR法鉴定重组克隆子</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buNone/>
                      </a:pPr>
                      <a:r>
                        <a:rPr lang="zh-CN" altLang="en-US" sz="1200" b="1">
                          <a:latin typeface="Times New Roman" panose="02020603050405020304" pitchFamily="18" charset="0"/>
                          <a:ea typeface="微软雅黑" panose="020B0503020204020204" pitchFamily="34" charset="-122"/>
                          <a:cs typeface="Times New Roman" panose="02020603050405020304" pitchFamily="18" charset="0"/>
                          <a:sym typeface="+mn-ea"/>
                        </a:rPr>
                        <a:t>报告</a:t>
                      </a:r>
                      <a:r>
                        <a:rPr lang="en-US" altLang="zh-CN" sz="1200" b="1">
                          <a:latin typeface="Times New Roman" panose="02020603050405020304" pitchFamily="18" charset="0"/>
                          <a:ea typeface="微软雅黑" panose="020B0503020204020204" pitchFamily="34" charset="-122"/>
                          <a:cs typeface="Times New Roman" panose="02020603050405020304" pitchFamily="18" charset="0"/>
                          <a:sym typeface="+mn-ea"/>
                        </a:rPr>
                        <a:t>3</a:t>
                      </a:r>
                      <a:endParaRPr lang="en-US" altLang="zh-CN" sz="1200" b="1">
                        <a:latin typeface="Times New Roman" panose="02020603050405020304" pitchFamily="18" charset="0"/>
                        <a:ea typeface="微软雅黑" panose="020B0503020204020204" pitchFamily="34" charset="-122"/>
                        <a:cs typeface="Times New Roman" panose="02020603050405020304" pitchFamily="18" charset="0"/>
                        <a:sym typeface="+mn-ea"/>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316530">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第8周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a:solidFill>
                            <a:srgbClr val="000000"/>
                          </a:solidFill>
                          <a:latin typeface="Times New Roman" panose="02020603050405020304" pitchFamily="18" charset="0"/>
                          <a:ea typeface="微软雅黑" panose="020B0503020204020204" pitchFamily="34" charset="-122"/>
                          <a:cs typeface="宋体" panose="02010600030101010101" pitchFamily="2" charset="-122"/>
                        </a:rPr>
                        <a:t>酶切法鉴定重组克隆子</a:t>
                      </a:r>
                      <a:endParaRPr lang="en-US" altLang="en-US" sz="1200" b="1">
                        <a:solidFill>
                          <a:srgbClr val="000000"/>
                        </a:solidFill>
                        <a:latin typeface="Times New Roman" panose="02020603050405020304" pitchFamily="18" charset="0"/>
                        <a:ea typeface="微软雅黑" panose="020B0503020204020204" pitchFamily="34" charset="-122"/>
                        <a:cs typeface="宋体" panose="02010600030101010101" pitchFamily="2" charset="-122"/>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marL="68580" marR="68580" marT="0" marB="0" anchor="ctr">
                    <a:lnL w="12700" cmpd="sng">
                      <a:solidFill>
                        <a:schemeClr val="tx1"/>
                      </a:solidFill>
                      <a:prstDash val="solid"/>
                    </a:lnL>
                    <a:lnR w="12700" cmpd="sng">
                      <a:solidFill>
                        <a:schemeClr val="tx1"/>
                      </a:solidFill>
                      <a:prstDash val="solid"/>
                    </a:lnR>
                    <a:lnB w="12700" cmpd="sng">
                      <a:solidFill>
                        <a:schemeClr val="tx1"/>
                      </a:solidFill>
                      <a:prstDash val="solid"/>
                    </a:lnB>
                  </a:tcPr>
                </a:tc>
              </a:tr>
              <a:tr h="316530">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第9周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BL21感受态细胞的制备及重组质粒的转化</a:t>
                      </a:r>
                      <a:r>
                        <a:rPr lang="en-US" sz="1200" b="1" baseline="3000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②</a:t>
                      </a:r>
                      <a:endParaRPr lang="en-US" altLang="en-US" sz="1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4">
                  <a:txBody>
                    <a:bodyPr/>
                    <a:lstStyle/>
                    <a:p>
                      <a:pPr>
                        <a:buNone/>
                      </a:pPr>
                      <a:r>
                        <a:rPr lang="zh-CN" altLang="en-US" sz="1200" b="1">
                          <a:latin typeface="Times New Roman" panose="02020603050405020304" pitchFamily="18" charset="0"/>
                          <a:ea typeface="微软雅黑" panose="020B0503020204020204" pitchFamily="34" charset="-122"/>
                          <a:cs typeface="Times New Roman" panose="02020603050405020304" pitchFamily="18" charset="0"/>
                          <a:sym typeface="+mn-ea"/>
                        </a:rPr>
                        <a:t>报告</a:t>
                      </a:r>
                      <a:r>
                        <a:rPr lang="en-US" altLang="zh-CN" sz="1200" b="1">
                          <a:latin typeface="Times New Roman" panose="02020603050405020304" pitchFamily="18" charset="0"/>
                          <a:ea typeface="微软雅黑" panose="020B0503020204020204" pitchFamily="34" charset="-122"/>
                          <a:cs typeface="Times New Roman" panose="02020603050405020304" pitchFamily="18" charset="0"/>
                          <a:sym typeface="+mn-ea"/>
                        </a:rPr>
                        <a:t>4</a:t>
                      </a:r>
                      <a:endParaRPr lang="en-US" altLang="zh-CN" sz="1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mn-ea"/>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416259">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第10周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a:solidFill>
                            <a:srgbClr val="000000"/>
                          </a:solidFill>
                          <a:latin typeface="Times New Roman" panose="02020603050405020304" pitchFamily="18" charset="0"/>
                          <a:ea typeface="微软雅黑" panose="020B0503020204020204" pitchFamily="34" charset="-122"/>
                          <a:cs typeface="宋体" panose="02010600030101010101" pitchFamily="2" charset="-122"/>
                        </a:rPr>
                        <a:t>外源基因在大肠杆菌中的诱导表达</a:t>
                      </a:r>
                      <a:r>
                        <a:rPr lang="en-US" sz="1200" b="1" baseline="30000">
                          <a:solidFill>
                            <a:srgbClr val="000000"/>
                          </a:solidFill>
                          <a:latin typeface="Times New Roman" panose="02020603050405020304" pitchFamily="18" charset="0"/>
                          <a:ea typeface="微软雅黑" panose="020B0503020204020204" pitchFamily="34" charset="-122"/>
                          <a:cs typeface="宋体" panose="02010600030101010101" pitchFamily="2" charset="-122"/>
                        </a:rPr>
                        <a:t>③</a:t>
                      </a:r>
                      <a:endParaRPr lang="en-US" altLang="en-US" sz="1200" b="1">
                        <a:solidFill>
                          <a:srgbClr val="000000"/>
                        </a:solidFill>
                        <a:latin typeface="Times New Roman" panose="02020603050405020304" pitchFamily="18" charset="0"/>
                        <a:ea typeface="微软雅黑" panose="020B0503020204020204" pitchFamily="34" charset="-122"/>
                        <a:cs typeface="宋体" panose="02010600030101010101" pitchFamily="2" charset="-122"/>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marL="68580" marR="68580" marT="0" marB="0" anchor="ctr">
                    <a:lnL w="12700" cmpd="sng">
                      <a:solidFill>
                        <a:schemeClr val="tx1"/>
                      </a:solidFill>
                      <a:prstDash val="solid"/>
                    </a:lnL>
                    <a:lnR w="12700" cmpd="sng">
                      <a:solidFill>
                        <a:schemeClr val="tx1"/>
                      </a:solidFill>
                      <a:prstDash val="solid"/>
                    </a:lnR>
                  </a:tcPr>
                </a:tc>
              </a:tr>
              <a:tr h="416259">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第11周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a:latin typeface="Times New Roman" panose="02020603050405020304" pitchFamily="18" charset="0"/>
                          <a:ea typeface="微软雅黑" panose="020B0503020204020204" pitchFamily="34" charset="-122"/>
                          <a:cs typeface="宋体" panose="02010600030101010101" pitchFamily="2" charset="-122"/>
                        </a:rPr>
                        <a:t>绿色荧光蛋白的纯化</a:t>
                      </a:r>
                      <a:endParaRPr lang="en-US" altLang="en-US" sz="1200" b="1">
                        <a:latin typeface="Times New Roman" panose="02020603050405020304" pitchFamily="18" charset="0"/>
                        <a:ea typeface="微软雅黑" panose="020B0503020204020204" pitchFamily="34" charset="-122"/>
                        <a:cs typeface="宋体" panose="02010600030101010101" pitchFamily="2" charset="-122"/>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marL="68580" marR="68580" marT="0" marB="0" anchor="ctr">
                    <a:lnL w="12700" cmpd="sng">
                      <a:solidFill>
                        <a:schemeClr val="tx1"/>
                      </a:solidFill>
                      <a:prstDash val="solid"/>
                    </a:lnL>
                    <a:lnR w="12700" cmpd="sng">
                      <a:solidFill>
                        <a:schemeClr val="tx1"/>
                      </a:solidFill>
                      <a:prstDash val="solid"/>
                    </a:lnR>
                  </a:tcPr>
                </a:tc>
              </a:tr>
              <a:tr h="416259">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第12周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诱导表达蛋白的SDS-PAGE电泳检测</a:t>
                      </a:r>
                      <a:endParaRPr lang="en-US" altLang="en-US" sz="1200" b="1">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cPr marL="68580" marR="68580" marT="0" marB="0" anchor="ctr">
                    <a:lnL w="12700" cmpd="sng">
                      <a:solidFill>
                        <a:schemeClr val="tx1"/>
                      </a:solidFill>
                      <a:prstDash val="solid"/>
                    </a:lnL>
                    <a:lnR w="12700" cmpd="sng">
                      <a:solidFill>
                        <a:schemeClr val="tx1"/>
                      </a:solidFill>
                      <a:prstDash val="solid"/>
                    </a:lnR>
                    <a:lnB w="12700" cmpd="sng">
                      <a:solidFill>
                        <a:schemeClr val="tx1"/>
                      </a:solidFill>
                      <a:prstDash val="solid"/>
                    </a:lnB>
                  </a:tcPr>
                </a:tc>
              </a:tr>
              <a:tr h="416259">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第13周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a:solidFill>
                            <a:srgbClr val="000000"/>
                          </a:solidFill>
                          <a:latin typeface="Times New Roman" panose="02020603050405020304" pitchFamily="18" charset="0"/>
                          <a:ea typeface="微软雅黑" panose="020B0503020204020204" pitchFamily="34" charset="-122"/>
                          <a:cs typeface="宋体" panose="02010600030101010101" pitchFamily="2" charset="-122"/>
                        </a:rPr>
                        <a:t>复习</a:t>
                      </a:r>
                      <a:endParaRPr lang="en-US" altLang="en-US" sz="1200" b="1">
                        <a:solidFill>
                          <a:srgbClr val="000000"/>
                        </a:solidFill>
                        <a:latin typeface="Times New Roman" panose="02020603050405020304" pitchFamily="18" charset="0"/>
                        <a:ea typeface="微软雅黑" panose="020B0503020204020204" pitchFamily="34" charset="-122"/>
                        <a:cs typeface="宋体" panose="02010600030101010101" pitchFamily="2" charset="-122"/>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buNone/>
                      </a:pPr>
                      <a:endParaRPr lang="en-US" altLang="en-US" sz="1200" b="1">
                        <a:solidFill>
                          <a:srgbClr val="000000"/>
                        </a:solidFill>
                        <a:latin typeface="Times New Roman" panose="02020603050405020304" pitchFamily="18" charset="0"/>
                        <a:ea typeface="微软雅黑" panose="020B0503020204020204" pitchFamily="34" charset="-122"/>
                        <a:cs typeface="宋体" panose="02010600030101010101" pitchFamily="2" charset="-122"/>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r h="416259">
                <a:tc>
                  <a:txBody>
                    <a:bodyPr/>
                    <a:lstStyle/>
                    <a:p>
                      <a:pPr algn="ctr">
                        <a:buNone/>
                      </a:pPr>
                      <a:r>
                        <a:rPr lang="en-US" sz="1200" b="1">
                          <a:latin typeface="Times New Roman" panose="02020603050405020304" pitchFamily="18" charset="0"/>
                          <a:ea typeface="微软雅黑" panose="020B0503020204020204" pitchFamily="34" charset="-122"/>
                          <a:cs typeface="Times New Roman" panose="02020603050405020304" pitchFamily="18" charset="0"/>
                        </a:rPr>
                        <a:t>第14周</a:t>
                      </a:r>
                      <a:endParaRPr lang="en-US" altLang="en-US" sz="1200" b="1">
                        <a:latin typeface="Times New Roman" panose="02020603050405020304" pitchFamily="18" charset="0"/>
                        <a:ea typeface="微软雅黑" panose="020B0503020204020204" pitchFamily="34" charset="-122"/>
                        <a:cs typeface="Times New Roman" panose="02020603050405020304" pitchFamily="18" charset="0"/>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buNone/>
                      </a:pPr>
                      <a:r>
                        <a:rPr lang="en-US" sz="1200" b="1">
                          <a:solidFill>
                            <a:srgbClr val="000000"/>
                          </a:solidFill>
                          <a:latin typeface="Times New Roman" panose="02020603050405020304" pitchFamily="18" charset="0"/>
                          <a:ea typeface="微软雅黑" panose="020B0503020204020204" pitchFamily="34" charset="-122"/>
                          <a:cs typeface="宋体" panose="02010600030101010101" pitchFamily="2" charset="-122"/>
                        </a:rPr>
                        <a:t>考试</a:t>
                      </a:r>
                      <a:endParaRPr lang="en-US" altLang="en-US" sz="1200" b="1">
                        <a:solidFill>
                          <a:srgbClr val="000000"/>
                        </a:solidFill>
                        <a:latin typeface="Times New Roman" panose="02020603050405020304" pitchFamily="18" charset="0"/>
                        <a:ea typeface="微软雅黑" panose="020B0503020204020204" pitchFamily="34" charset="-122"/>
                        <a:cs typeface="宋体" panose="02010600030101010101" pitchFamily="2" charset="-122"/>
                      </a:endParaRPr>
                    </a:p>
                  </a:txBody>
                  <a:tcPr marL="51431" marR="51431" marT="0" marB="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tcPr>
                </a:tc>
                <a:tc>
                  <a:txBody>
                    <a:bodyPr/>
                    <a:lstStyle/>
                    <a:p>
                      <a:pPr>
                        <a:buNone/>
                      </a:pPr>
                      <a:endParaRPr lang="en-US" altLang="en-US" sz="1200" b="1" dirty="0">
                        <a:solidFill>
                          <a:srgbClr val="000000"/>
                        </a:solidFill>
                        <a:latin typeface="Times New Roman" panose="02020603050405020304" pitchFamily="18" charset="0"/>
                        <a:ea typeface="微软雅黑" panose="020B0503020204020204" pitchFamily="34" charset="-122"/>
                        <a:cs typeface="宋体" panose="02010600030101010101" pitchFamily="2" charset="-122"/>
                      </a:endParaRPr>
                    </a:p>
                  </a:txBody>
                  <a:tcPr marL="51431" marR="51431" marT="0" marB="0"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sp>
        <p:nvSpPr>
          <p:cNvPr id="48205" name="Line 516"/>
          <p:cNvSpPr>
            <a:spLocks noChangeShapeType="1"/>
          </p:cNvSpPr>
          <p:nvPr>
            <p:custDataLst>
              <p:tags r:id="rId2"/>
            </p:custDataLst>
          </p:nvPr>
        </p:nvSpPr>
        <p:spPr bwMode="auto">
          <a:xfrm>
            <a:off x="-81708" y="990664"/>
            <a:ext cx="9144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8206" name="标题 5"/>
          <p:cNvSpPr>
            <a:spLocks noGrp="1"/>
          </p:cNvSpPr>
          <p:nvPr>
            <p:ph type="title"/>
          </p:nvPr>
        </p:nvSpPr>
        <p:spPr>
          <a:xfrm>
            <a:off x="375492" y="419164"/>
            <a:ext cx="8229600" cy="1143000"/>
          </a:xfrm>
        </p:spPr>
        <p:txBody>
          <a:bodyPr/>
          <a:lstStyle/>
          <a:p>
            <a:r>
              <a:rPr lang="zh-CN" altLang="en-US" dirty="0" smtClean="0"/>
              <a:t>分子生物学实验安排</a:t>
            </a:r>
            <a:br>
              <a:rPr lang="zh-CN" altLang="en-US" dirty="0" smtClean="0"/>
            </a:br>
            <a:endParaRPr lang="zh-CN" altLang="en-US" dirty="0" smtClean="0"/>
          </a:p>
        </p:txBody>
      </p:sp>
    </p:spTree>
    <p:custDataLst>
      <p:tags r:id="rId3"/>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22"/>
          <p:cNvSpPr>
            <a:spLocks noGrp="1"/>
          </p:cNvSpPr>
          <p:nvPr>
            <p:ph type="title"/>
          </p:nvPr>
        </p:nvSpPr>
        <p:spPr>
          <a:xfrm>
            <a:off x="381000" y="381000"/>
            <a:ext cx="8229600" cy="1143000"/>
          </a:xfrm>
        </p:spPr>
        <p:txBody>
          <a:bodyPr/>
          <a:lstStyle/>
          <a:p>
            <a:r>
              <a:rPr lang="zh-CN" altLang="en-US" b="1" smtClean="0">
                <a:latin typeface="微软雅黑" panose="020B0503020204020204" pitchFamily="34" charset="-122"/>
              </a:rPr>
              <a:t>往届学生部分实验结果展示</a:t>
            </a:r>
            <a:br>
              <a:rPr lang="zh-CN" altLang="en-US" b="1" smtClean="0">
                <a:latin typeface="微软雅黑" panose="020B0503020204020204" pitchFamily="34" charset="-122"/>
              </a:rPr>
            </a:br>
            <a:endParaRPr lang="zh-CN" altLang="en-US" smtClean="0"/>
          </a:p>
        </p:txBody>
      </p:sp>
      <p:sp>
        <p:nvSpPr>
          <p:cNvPr id="31747" name="内容占位符 23"/>
          <p:cNvSpPr>
            <a:spLocks noGrp="1"/>
          </p:cNvSpPr>
          <p:nvPr>
            <p:ph idx="1"/>
          </p:nvPr>
        </p:nvSpPr>
        <p:spPr/>
        <p:txBody>
          <a:bodyPr/>
          <a:lstStyle/>
          <a:p>
            <a:endParaRPr lang="zh-CN" altLang="en-US" smtClean="0"/>
          </a:p>
        </p:txBody>
      </p:sp>
      <p:grpSp>
        <p:nvGrpSpPr>
          <p:cNvPr id="31748" name="组合 44"/>
          <p:cNvGrpSpPr/>
          <p:nvPr/>
        </p:nvGrpSpPr>
        <p:grpSpPr bwMode="auto">
          <a:xfrm>
            <a:off x="190500" y="1219258"/>
            <a:ext cx="8763000" cy="4595813"/>
            <a:chOff x="228600" y="1524000"/>
            <a:chExt cx="8763000" cy="4595813"/>
          </a:xfrm>
        </p:grpSpPr>
        <p:grpSp>
          <p:nvGrpSpPr>
            <p:cNvPr id="31749" name="组合 54"/>
            <p:cNvGrpSpPr/>
            <p:nvPr/>
          </p:nvGrpSpPr>
          <p:grpSpPr bwMode="auto">
            <a:xfrm>
              <a:off x="228600" y="1524000"/>
              <a:ext cx="8763000" cy="4595813"/>
              <a:chOff x="9945" y="619919"/>
              <a:chExt cx="12192002" cy="6164910"/>
            </a:xfrm>
          </p:grpSpPr>
          <p:grpSp>
            <p:nvGrpSpPr>
              <p:cNvPr id="31753" name="组合 56"/>
              <p:cNvGrpSpPr/>
              <p:nvPr/>
            </p:nvGrpSpPr>
            <p:grpSpPr bwMode="auto">
              <a:xfrm>
                <a:off x="9945" y="619919"/>
                <a:ext cx="12192002" cy="6065703"/>
                <a:chOff x="1681362" y="914559"/>
                <a:chExt cx="12456162" cy="6065703"/>
              </a:xfrm>
            </p:grpSpPr>
            <p:pic>
              <p:nvPicPr>
                <p:cNvPr id="31767" name="Picture 13" descr="C:\Users\Administrator.2LTGDVB7KBKK2QF\Desktop\老图书馆图.jpg"/>
                <p:cNvPicPr>
                  <a:picLocks noChangeAspect="1" noChangeArrowheads="1"/>
                </p:cNvPicPr>
                <p:nvPr/>
              </p:nvPicPr>
              <p:blipFill>
                <a:blip r:embed="rId1">
                  <a:lum bright="70000" contrast="-70000"/>
                  <a:extLst>
                    <a:ext uri="{28A0092B-C50C-407E-A947-70E740481C1C}">
                      <a14:useLocalDpi xmlns:a14="http://schemas.microsoft.com/office/drawing/2010/main" val="0"/>
                    </a:ext>
                  </a:extLst>
                </a:blip>
                <a:srcRect l="6038" t="13043" r="22377"/>
                <a:stretch>
                  <a:fillRect/>
                </a:stretch>
              </p:blipFill>
              <p:spPr bwMode="auto">
                <a:xfrm>
                  <a:off x="1681362" y="1016784"/>
                  <a:ext cx="12456161" cy="596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3" name="直接连接符 72"/>
                <p:cNvCxnSpPr/>
                <p:nvPr/>
              </p:nvCxnSpPr>
              <p:spPr>
                <a:xfrm>
                  <a:off x="1681362" y="914559"/>
                  <a:ext cx="12456162"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1754" name="组合 57"/>
              <p:cNvGrpSpPr/>
              <p:nvPr/>
            </p:nvGrpSpPr>
            <p:grpSpPr bwMode="auto">
              <a:xfrm>
                <a:off x="116120" y="1426791"/>
                <a:ext cx="11567480" cy="5358038"/>
                <a:chOff x="116120" y="1426791"/>
                <a:chExt cx="11567480" cy="5358038"/>
              </a:xfrm>
            </p:grpSpPr>
            <p:sp>
              <p:nvSpPr>
                <p:cNvPr id="60" name="íśļíḓê"/>
                <p:cNvSpPr/>
                <p:nvPr/>
              </p:nvSpPr>
              <p:spPr>
                <a:xfrm>
                  <a:off x="5913790" y="2227694"/>
                  <a:ext cx="408608" cy="430159"/>
                </a:xfrm>
                <a:prstGeom prst="rightArrow">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a:lnSpc>
                      <a:spcPct val="80000"/>
                    </a:lnSpc>
                    <a:buFontTx/>
                    <a:buNone/>
                    <a:defRPr/>
                  </a:pPr>
                  <a:endParaRPr lang="zh-CN" altLang="zh-CN" sz="900">
                    <a:solidFill>
                      <a:srgbClr val="FFFFFF"/>
                    </a:solidFill>
                  </a:endParaRPr>
                </a:p>
              </p:txBody>
            </p:sp>
            <p:sp>
              <p:nvSpPr>
                <p:cNvPr id="61" name="iṧḷîḋè"/>
                <p:cNvSpPr/>
                <p:nvPr/>
              </p:nvSpPr>
              <p:spPr>
                <a:xfrm>
                  <a:off x="8767426" y="2227694"/>
                  <a:ext cx="408608" cy="430159"/>
                </a:xfrm>
                <a:prstGeom prst="rightArrow">
                  <a:avLst/>
                </a:prstGeom>
                <a:solidFill>
                  <a:srgbClr val="0070C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a:lnSpc>
                      <a:spcPct val="80000"/>
                    </a:lnSpc>
                    <a:buFontTx/>
                    <a:buNone/>
                    <a:defRPr/>
                  </a:pPr>
                  <a:endParaRPr lang="zh-CN" altLang="zh-CN" sz="900">
                    <a:solidFill>
                      <a:srgbClr val="FFFFFF"/>
                    </a:solidFill>
                  </a:endParaRPr>
                </a:p>
              </p:txBody>
            </p:sp>
            <p:grpSp>
              <p:nvGrpSpPr>
                <p:cNvPr id="31757" name="îṡḻïḋè"/>
                <p:cNvGrpSpPr/>
                <p:nvPr/>
              </p:nvGrpSpPr>
              <p:grpSpPr bwMode="auto">
                <a:xfrm>
                  <a:off x="2703196" y="2185383"/>
                  <a:ext cx="666750" cy="514350"/>
                  <a:chOff x="2705100" y="1670623"/>
                  <a:chExt cx="666177" cy="513777"/>
                </a:xfrm>
              </p:grpSpPr>
              <p:sp>
                <p:nvSpPr>
                  <p:cNvPr id="70" name="iṥ1íďe"/>
                  <p:cNvSpPr/>
                  <p:nvPr/>
                </p:nvSpPr>
                <p:spPr>
                  <a:xfrm>
                    <a:off x="2704251" y="1670344"/>
                    <a:ext cx="514184" cy="514766"/>
                  </a:xfrm>
                  <a:prstGeom prst="chevron">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tx1"/>
                      </a:solidFill>
                    </a:endParaRPr>
                  </a:p>
                </p:txBody>
              </p:sp>
              <p:sp>
                <p:nvSpPr>
                  <p:cNvPr id="71" name="ïSļîdè"/>
                  <p:cNvSpPr/>
                  <p:nvPr/>
                </p:nvSpPr>
                <p:spPr>
                  <a:xfrm>
                    <a:off x="2856519" y="1670344"/>
                    <a:ext cx="514185" cy="514766"/>
                  </a:xfrm>
                  <a:prstGeom prst="chevron">
                    <a:avLst/>
                  </a:prstGeom>
                  <a:solidFill>
                    <a:srgbClr val="A1CBFD">
                      <a:alpha val="4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solidFill>
                        <a:schemeClr val="tx1"/>
                      </a:solidFill>
                    </a:endParaRPr>
                  </a:p>
                </p:txBody>
              </p:sp>
            </p:grpSp>
            <p:grpSp>
              <p:nvGrpSpPr>
                <p:cNvPr id="31758" name="组合 62"/>
                <p:cNvGrpSpPr/>
                <p:nvPr/>
              </p:nvGrpSpPr>
              <p:grpSpPr bwMode="auto">
                <a:xfrm>
                  <a:off x="116120" y="1426791"/>
                  <a:ext cx="11567480" cy="5358038"/>
                  <a:chOff x="69159" y="2275286"/>
                  <a:chExt cx="11567480" cy="5358038"/>
                </a:xfrm>
              </p:grpSpPr>
              <p:pic>
                <p:nvPicPr>
                  <p:cNvPr id="31759" name="图片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9651" y="4567721"/>
                    <a:ext cx="2990409" cy="3065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0" name="图片 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9" y="2316058"/>
                    <a:ext cx="2518203" cy="201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1" name="图片 65"/>
                  <p:cNvPicPr>
                    <a:picLocks noChangeAspect="1" noChangeArrowheads="1"/>
                  </p:cNvPicPr>
                  <p:nvPr/>
                </p:nvPicPr>
                <p:blipFill>
                  <a:blip r:embed="rId4">
                    <a:extLst>
                      <a:ext uri="{28A0092B-C50C-407E-A947-70E740481C1C}">
                        <a14:useLocalDpi xmlns:a14="http://schemas.microsoft.com/office/drawing/2010/main" val="0"/>
                      </a:ext>
                    </a:extLst>
                  </a:blip>
                  <a:srcRect l="34792" t="33151" r="35693" b="24634"/>
                  <a:stretch>
                    <a:fillRect/>
                  </a:stretch>
                </p:blipFill>
                <p:spPr bwMode="auto">
                  <a:xfrm>
                    <a:off x="6391700" y="2278063"/>
                    <a:ext cx="2245888" cy="213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2" name="图片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5389" y="4602480"/>
                    <a:ext cx="1606310" cy="284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3" name="图片 67"/>
                  <p:cNvPicPr>
                    <a:picLocks noChangeAspect="1" noChangeArrowheads="1"/>
                  </p:cNvPicPr>
                  <p:nvPr/>
                </p:nvPicPr>
                <p:blipFill>
                  <a:blip r:embed="rId6">
                    <a:extLst>
                      <a:ext uri="{28A0092B-C50C-407E-A947-70E740481C1C}">
                        <a14:useLocalDpi xmlns:a14="http://schemas.microsoft.com/office/drawing/2010/main" val="0"/>
                      </a:ext>
                    </a:extLst>
                  </a:blip>
                  <a:srcRect l="36325" t="46474" r="30872" b="15060"/>
                  <a:stretch>
                    <a:fillRect/>
                  </a:stretch>
                </p:blipFill>
                <p:spPr bwMode="auto">
                  <a:xfrm>
                    <a:off x="3505200" y="2275286"/>
                    <a:ext cx="2278063" cy="200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64" name="图片 68"/>
                  <p:cNvPicPr>
                    <a:picLocks noChangeAspect="1" noChangeArrowheads="1"/>
                  </p:cNvPicPr>
                  <p:nvPr/>
                </p:nvPicPr>
                <p:blipFill>
                  <a:blip r:embed="rId7">
                    <a:extLst>
                      <a:ext uri="{28A0092B-C50C-407E-A947-70E740481C1C}">
                        <a14:useLocalDpi xmlns:a14="http://schemas.microsoft.com/office/drawing/2010/main" val="0"/>
                      </a:ext>
                    </a:extLst>
                  </a:blip>
                  <a:srcRect r="23863" b="3181"/>
                  <a:stretch>
                    <a:fillRect/>
                  </a:stretch>
                </p:blipFill>
                <p:spPr bwMode="auto">
                  <a:xfrm>
                    <a:off x="9310689" y="2286134"/>
                    <a:ext cx="2325950" cy="199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1750" name="组合 7"/>
            <p:cNvGrpSpPr/>
            <p:nvPr/>
          </p:nvGrpSpPr>
          <p:grpSpPr bwMode="auto">
            <a:xfrm>
              <a:off x="6934138" y="1981238"/>
              <a:ext cx="1981026" cy="1784876"/>
              <a:chOff x="1600200" y="1322387"/>
              <a:chExt cx="4622406" cy="3976637"/>
            </a:xfrm>
          </p:grpSpPr>
          <p:pic>
            <p:nvPicPr>
              <p:cNvPr id="31751" name="图片 68"/>
              <p:cNvPicPr>
                <a:picLocks noChangeAspect="1" noChangeArrowheads="1"/>
              </p:cNvPicPr>
              <p:nvPr/>
            </p:nvPicPr>
            <p:blipFill>
              <a:blip r:embed="rId7">
                <a:extLst>
                  <a:ext uri="{28A0092B-C50C-407E-A947-70E740481C1C}">
                    <a14:useLocalDpi xmlns:a14="http://schemas.microsoft.com/office/drawing/2010/main" val="0"/>
                  </a:ext>
                </a:extLst>
              </a:blip>
              <a:srcRect r="23863" b="3181"/>
              <a:stretch>
                <a:fillRect/>
              </a:stretch>
            </p:blipFill>
            <p:spPr bwMode="auto">
              <a:xfrm>
                <a:off x="1600200" y="1322387"/>
                <a:ext cx="4574884" cy="374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2" name="Text Box 4"/>
              <p:cNvSpPr txBox="1">
                <a:spLocks noChangeArrowheads="1"/>
              </p:cNvSpPr>
              <p:nvPr/>
            </p:nvSpPr>
            <p:spPr bwMode="auto">
              <a:xfrm>
                <a:off x="1619252" y="4887595"/>
                <a:ext cx="4603354" cy="4114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zh-CN" altLang="en-US" sz="600" b="1">
                    <a:solidFill>
                      <a:schemeClr val="bg2"/>
                    </a:solidFill>
                    <a:latin typeface="Times New Roman" panose="02020603050405020304" pitchFamily="18" charset="0"/>
                  </a:rPr>
                  <a:t> </a:t>
                </a:r>
                <a:r>
                  <a:rPr kumimoji="1" lang="zh-CN" altLang="en-US" sz="600" b="1">
                    <a:solidFill>
                      <a:srgbClr val="002060"/>
                    </a:solidFill>
                    <a:latin typeface="微软雅黑" panose="020B0503020204020204" pitchFamily="34" charset="-122"/>
                    <a:ea typeface="微软雅黑" panose="020B0503020204020204" pitchFamily="34" charset="-122"/>
                  </a:rPr>
                  <a:t>未诱导     </a:t>
                </a:r>
                <a:r>
                  <a:rPr kumimoji="1" lang="en-US" altLang="zh-CN" sz="600" b="1">
                    <a:solidFill>
                      <a:srgbClr val="002060"/>
                    </a:solidFill>
                    <a:latin typeface="微软雅黑" panose="020B0503020204020204" pitchFamily="34" charset="-122"/>
                    <a:ea typeface="微软雅黑" panose="020B0503020204020204" pitchFamily="34" charset="-122"/>
                  </a:rPr>
                  <a:t>0.5h  1h    1.5h   2.0h     M    GFP</a:t>
                </a:r>
                <a:r>
                  <a:rPr kumimoji="1" lang="zh-CN" altLang="en-US" sz="600" b="1">
                    <a:solidFill>
                      <a:srgbClr val="002060"/>
                    </a:solidFill>
                    <a:latin typeface="微软雅黑" panose="020B0503020204020204" pitchFamily="34" charset="-122"/>
                    <a:ea typeface="微软雅黑" panose="020B0503020204020204" pitchFamily="34" charset="-122"/>
                  </a:rPr>
                  <a:t> </a:t>
                </a:r>
                <a:r>
                  <a:rPr kumimoji="1" lang="en-US" altLang="zh-CN" sz="600" b="1">
                    <a:solidFill>
                      <a:srgbClr val="002060"/>
                    </a:solidFill>
                    <a:latin typeface="微软雅黑" panose="020B0503020204020204" pitchFamily="34" charset="-122"/>
                    <a:ea typeface="微软雅黑" panose="020B0503020204020204" pitchFamily="34" charset="-122"/>
                  </a:rPr>
                  <a:t> GFP</a:t>
                </a:r>
                <a:endParaRPr kumimoji="1" lang="en-US" altLang="zh-CN" sz="600" b="1">
                  <a:solidFill>
                    <a:srgbClr val="002060"/>
                  </a:solidFill>
                  <a:latin typeface="微软雅黑" panose="020B0503020204020204" pitchFamily="34" charset="-122"/>
                  <a:ea typeface="微软雅黑" panose="020B0503020204020204" pitchFamily="34" charset="-122"/>
                </a:endParaRPr>
              </a:p>
            </p:txBody>
          </p:sp>
        </p:grpSp>
      </p:grpSp>
      <p:sp>
        <p:nvSpPr>
          <p:cNvPr id="2" name="文本框 1"/>
          <p:cNvSpPr txBox="1"/>
          <p:nvPr/>
        </p:nvSpPr>
        <p:spPr>
          <a:xfrm>
            <a:off x="1905000" y="6202680"/>
            <a:ext cx="5405120" cy="368300"/>
          </a:xfrm>
          <a:prstGeom prst="rect">
            <a:avLst/>
          </a:prstGeom>
          <a:solidFill>
            <a:schemeClr val="accent5">
              <a:lumMod val="20000"/>
              <a:lumOff val="80000"/>
            </a:schemeClr>
          </a:solidFill>
          <a:ln w="38100">
            <a:solidFill>
              <a:srgbClr val="92D050"/>
            </a:solidFill>
          </a:ln>
        </p:spPr>
        <p:txBody>
          <a:bodyPr wrap="square" rtlCol="0" anchor="t">
            <a:spAutoFit/>
          </a:bodyPr>
          <a:p>
            <a:r>
              <a:rPr lang="zh-CN" altLang="en-US" dirty="0" smtClean="0">
                <a:solidFill>
                  <a:srgbClr val="FF0000"/>
                </a:solidFill>
                <a:latin typeface="微软雅黑" panose="020B0503020204020204" pitchFamily="34" charset="-122"/>
                <a:ea typeface="微软雅黑" panose="020B0503020204020204" pitchFamily="34" charset="-122"/>
                <a:sym typeface="+mn-ea"/>
              </a:rPr>
              <a:t>由</a:t>
            </a:r>
            <a:r>
              <a:rPr lang="en-US" altLang="zh-CN" dirty="0" smtClean="0">
                <a:solidFill>
                  <a:srgbClr val="FF0000"/>
                </a:solidFill>
                <a:latin typeface="微软雅黑" panose="020B0503020204020204" pitchFamily="34" charset="-122"/>
                <a:ea typeface="微软雅黑" panose="020B0503020204020204" pitchFamily="34" charset="-122"/>
                <a:sym typeface="+mn-ea"/>
              </a:rPr>
              <a:t>11</a:t>
            </a:r>
            <a:r>
              <a:rPr lang="zh-CN" altLang="en-US" dirty="0" smtClean="0">
                <a:solidFill>
                  <a:srgbClr val="FF0000"/>
                </a:solidFill>
                <a:latin typeface="微软雅黑" panose="020B0503020204020204" pitchFamily="34" charset="-122"/>
                <a:ea typeface="微软雅黑" panose="020B0503020204020204" pitchFamily="34" charset="-122"/>
                <a:sym typeface="+mn-ea"/>
              </a:rPr>
              <a:t>个小实验串联而成的</a:t>
            </a:r>
            <a:r>
              <a:rPr lang="en-US" altLang="zh-CN" dirty="0" smtClean="0">
                <a:solidFill>
                  <a:srgbClr val="FF0000"/>
                </a:solidFill>
                <a:latin typeface="微软雅黑" panose="020B0503020204020204" pitchFamily="34" charset="-122"/>
                <a:ea typeface="微软雅黑" panose="020B0503020204020204" pitchFamily="34" charset="-122"/>
                <a:sym typeface="+mn-ea"/>
              </a:rPr>
              <a:t>1</a:t>
            </a:r>
            <a:r>
              <a:rPr lang="zh-CN" altLang="en-US" dirty="0" smtClean="0">
                <a:solidFill>
                  <a:srgbClr val="FF0000"/>
                </a:solidFill>
                <a:latin typeface="微软雅黑" panose="020B0503020204020204" pitchFamily="34" charset="-122"/>
                <a:ea typeface="微软雅黑" panose="020B0503020204020204" pitchFamily="34" charset="-122"/>
                <a:sym typeface="+mn-ea"/>
              </a:rPr>
              <a:t>个综合大</a:t>
            </a:r>
            <a:r>
              <a:rPr lang="zh-CN" altLang="en-US">
                <a:solidFill>
                  <a:srgbClr val="FF0000"/>
                </a:solidFill>
                <a:latin typeface="微软雅黑" panose="020B0503020204020204" pitchFamily="34" charset="-122"/>
                <a:ea typeface="微软雅黑" panose="020B0503020204020204" pitchFamily="34" charset="-122"/>
                <a:sym typeface="+mn-ea"/>
              </a:rPr>
              <a:t>实验！</a:t>
            </a:r>
            <a:endParaRPr lang="zh-CN" altLang="en-US">
              <a:solidFill>
                <a:srgbClr val="FF0000"/>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ChangeArrowheads="1"/>
          </p:cNvSpPr>
          <p:nvPr>
            <p:custDataLst>
              <p:tags r:id="rId1"/>
            </p:custDataLst>
          </p:nvPr>
        </p:nvSpPr>
        <p:spPr bwMode="auto">
          <a:xfrm>
            <a:off x="2971800" y="304800"/>
            <a:ext cx="34417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4000">
              <a:solidFill>
                <a:srgbClr val="FF0000"/>
              </a:solidFill>
              <a:latin typeface="宋体" panose="02010600030101010101" pitchFamily="2" charset="-122"/>
            </a:endParaRPr>
          </a:p>
        </p:txBody>
      </p:sp>
      <p:sp>
        <p:nvSpPr>
          <p:cNvPr id="49155" name="Line 9"/>
          <p:cNvSpPr>
            <a:spLocks noChangeShapeType="1"/>
          </p:cNvSpPr>
          <p:nvPr>
            <p:custDataLst>
              <p:tags r:id="rId2"/>
            </p:custDataLst>
          </p:nvPr>
        </p:nvSpPr>
        <p:spPr bwMode="auto">
          <a:xfrm>
            <a:off x="0" y="1066800"/>
            <a:ext cx="9144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49156" name="文本框 1"/>
          <p:cNvSpPr txBox="1">
            <a:spLocks noChangeArrowheads="1"/>
          </p:cNvSpPr>
          <p:nvPr>
            <p:custDataLst>
              <p:tags r:id="rId3"/>
            </p:custDataLst>
          </p:nvPr>
        </p:nvSpPr>
        <p:spPr bwMode="auto">
          <a:xfrm>
            <a:off x="5572125" y="1752600"/>
            <a:ext cx="2965450" cy="1476375"/>
          </a:xfrm>
          <a:prstGeom prst="rect">
            <a:avLst/>
          </a:prstGeom>
          <a:noFill/>
          <a:ln w="28575">
            <a:solidFill>
              <a:srgbClr val="92D050"/>
            </a:solidFill>
            <a:miter lim="800000"/>
          </a:ln>
          <a:extLst>
            <a:ext uri="{909E8E84-426E-40DD-AFC4-6F175D3DCCD1}">
              <a14:hiddenFill xmlns:a14="http://schemas.microsoft.com/office/drawing/2010/main">
                <a:solidFill>
                  <a:srgbClr val="FFFFFF"/>
                </a:solidFill>
              </a14:hiddenFill>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a:latin typeface="微软雅黑" panose="020B0503020204020204" pitchFamily="34" charset="-122"/>
                <a:ea typeface="微软雅黑" panose="020B0503020204020204" pitchFamily="34" charset="-122"/>
                <a:sym typeface="+mn-ea"/>
              </a:rPr>
              <a:t>实验操作精细；</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无法肉眼观测；</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设计要科学合理；</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正负对照要做好；</a:t>
            </a:r>
            <a:endParaRPr lang="zh-CN" altLang="en-US">
              <a:latin typeface="微软雅黑" panose="020B0503020204020204" pitchFamily="34" charset="-122"/>
              <a:ea typeface="微软雅黑" panose="020B0503020204020204" pitchFamily="34" charset="-122"/>
            </a:endParaRPr>
          </a:p>
          <a:p>
            <a:r>
              <a:rPr lang="zh-CN" altLang="en-US">
                <a:latin typeface="微软雅黑" panose="020B0503020204020204" pitchFamily="34" charset="-122"/>
                <a:ea typeface="微软雅黑" panose="020B0503020204020204" pitchFamily="34" charset="-122"/>
                <a:sym typeface="+mn-ea"/>
              </a:rPr>
              <a:t>。。。。。</a:t>
            </a:r>
            <a:endParaRPr lang="zh-CN" altLang="en-US"/>
          </a:p>
        </p:txBody>
      </p:sp>
      <p:sp>
        <p:nvSpPr>
          <p:cNvPr id="49157" name="标题 5"/>
          <p:cNvSpPr>
            <a:spLocks noGrp="1"/>
          </p:cNvSpPr>
          <p:nvPr>
            <p:ph type="title"/>
          </p:nvPr>
        </p:nvSpPr>
        <p:spPr>
          <a:xfrm>
            <a:off x="609600" y="457200"/>
            <a:ext cx="8229600" cy="1143000"/>
          </a:xfrm>
        </p:spPr>
        <p:txBody>
          <a:bodyPr/>
          <a:lstStyle/>
          <a:p>
            <a:r>
              <a:rPr lang="zh-CN" altLang="en-US" smtClean="0">
                <a:solidFill>
                  <a:srgbClr val="FF0000"/>
                </a:solidFill>
                <a:latin typeface="宋体" panose="02010600030101010101" pitchFamily="2" charset="-122"/>
              </a:rPr>
              <a:t>如何学习</a:t>
            </a:r>
            <a:br>
              <a:rPr lang="zh-CN" altLang="en-US" smtClean="0">
                <a:solidFill>
                  <a:srgbClr val="FF0000"/>
                </a:solidFill>
                <a:latin typeface="宋体" panose="02010600030101010101" pitchFamily="2" charset="-122"/>
              </a:rPr>
            </a:br>
            <a:endParaRPr lang="zh-CN" altLang="en-US" smtClean="0"/>
          </a:p>
        </p:txBody>
      </p:sp>
      <p:sp>
        <p:nvSpPr>
          <p:cNvPr id="49158" name="内容占位符 6"/>
          <p:cNvSpPr>
            <a:spLocks noGrp="1"/>
          </p:cNvSpPr>
          <p:nvPr>
            <p:ph idx="1"/>
          </p:nvPr>
        </p:nvSpPr>
        <p:spPr>
          <a:xfrm>
            <a:off x="609600" y="1600200"/>
            <a:ext cx="8229600" cy="4525963"/>
          </a:xfrm>
        </p:spPr>
        <p:txBody>
          <a:bodyPr/>
          <a:lstStyle/>
          <a:p>
            <a:pPr>
              <a:lnSpc>
                <a:spcPct val="130000"/>
              </a:lnSpc>
              <a:buClr>
                <a:schemeClr val="tx1"/>
              </a:buClr>
              <a:buSzPct val="60000"/>
              <a:buFont typeface="Wingdings" panose="05000000000000000000" pitchFamily="2" charset="2"/>
              <a:buChar char="Ø"/>
            </a:pPr>
            <a:r>
              <a:rPr lang="zh-CN" altLang="en-US" smtClean="0">
                <a:solidFill>
                  <a:srgbClr val="FF0000"/>
                </a:solidFill>
                <a:latin typeface="宋体" panose="02010600030101010101" pitchFamily="2" charset="-122"/>
              </a:rPr>
              <a:t>兴趣是最好的老师：</a:t>
            </a:r>
            <a:endParaRPr lang="zh-CN" altLang="en-US" smtClean="0">
              <a:solidFill>
                <a:srgbClr val="FF0000"/>
              </a:solidFill>
              <a:latin typeface="宋体" panose="02010600030101010101" pitchFamily="2" charset="-122"/>
            </a:endParaRPr>
          </a:p>
          <a:p>
            <a:pPr>
              <a:lnSpc>
                <a:spcPct val="130000"/>
              </a:lnSpc>
              <a:buClr>
                <a:schemeClr val="tx1"/>
              </a:buClr>
              <a:buSzPct val="60000"/>
              <a:buFontTx/>
              <a:buNone/>
            </a:pPr>
            <a:r>
              <a:rPr lang="zh-CN" altLang="en-US" smtClean="0">
                <a:latin typeface="宋体" panose="02010600030101010101" pitchFamily="2" charset="-122"/>
              </a:rPr>
              <a:t>  主动探索</a:t>
            </a:r>
            <a:endParaRPr lang="zh-CN" altLang="en-US" smtClean="0">
              <a:latin typeface="宋体" panose="02010600030101010101" pitchFamily="2" charset="-122"/>
            </a:endParaRPr>
          </a:p>
          <a:p>
            <a:pPr>
              <a:lnSpc>
                <a:spcPct val="130000"/>
              </a:lnSpc>
              <a:buClr>
                <a:schemeClr val="tx1"/>
              </a:buClr>
              <a:buSzPct val="60000"/>
              <a:buFont typeface="Wingdings" panose="05000000000000000000" pitchFamily="2" charset="2"/>
              <a:buChar char="Ø"/>
            </a:pPr>
            <a:r>
              <a:rPr lang="zh-CN" altLang="en-US" smtClean="0">
                <a:solidFill>
                  <a:srgbClr val="FF0000"/>
                </a:solidFill>
                <a:latin typeface="宋体" panose="02010600030101010101" pitchFamily="2" charset="-122"/>
              </a:rPr>
              <a:t>提出问题富于想象：</a:t>
            </a:r>
            <a:endParaRPr lang="zh-CN" altLang="en-US" smtClean="0">
              <a:solidFill>
                <a:srgbClr val="FF0000"/>
              </a:solidFill>
              <a:latin typeface="宋体" panose="02010600030101010101" pitchFamily="2" charset="-122"/>
            </a:endParaRPr>
          </a:p>
          <a:p>
            <a:pPr>
              <a:lnSpc>
                <a:spcPct val="130000"/>
              </a:lnSpc>
              <a:buClr>
                <a:schemeClr val="tx1"/>
              </a:buClr>
              <a:buSzPct val="60000"/>
              <a:buFontTx/>
              <a:buNone/>
            </a:pPr>
            <a:r>
              <a:rPr lang="zh-CN" altLang="en-US" smtClean="0">
                <a:latin typeface="宋体" panose="02010600030101010101" pitchFamily="2" charset="-122"/>
              </a:rPr>
              <a:t>  保持天性好奇和经常思考提问</a:t>
            </a:r>
            <a:endParaRPr lang="zh-CN" altLang="en-US" smtClean="0">
              <a:latin typeface="宋体" panose="02010600030101010101" pitchFamily="2" charset="-122"/>
            </a:endParaRPr>
          </a:p>
          <a:p>
            <a:pPr>
              <a:lnSpc>
                <a:spcPct val="130000"/>
              </a:lnSpc>
              <a:buClr>
                <a:schemeClr val="tx1"/>
              </a:buClr>
              <a:buSzPct val="60000"/>
              <a:buFont typeface="Wingdings" panose="05000000000000000000" pitchFamily="2" charset="2"/>
              <a:buChar char="Ø"/>
            </a:pPr>
            <a:r>
              <a:rPr lang="zh-CN" altLang="en-US" smtClean="0">
                <a:solidFill>
                  <a:srgbClr val="FF0000"/>
                </a:solidFill>
                <a:latin typeface="宋体" panose="02010600030101010101" pitchFamily="2" charset="-122"/>
              </a:rPr>
              <a:t>把握生命的层次：</a:t>
            </a:r>
            <a:r>
              <a:rPr lang="zh-CN" altLang="en-US" smtClean="0">
                <a:latin typeface="宋体" panose="02010600030101010101" pitchFamily="2" charset="-122"/>
              </a:rPr>
              <a:t>  </a:t>
            </a:r>
            <a:endParaRPr lang="zh-CN" altLang="en-US" smtClean="0">
              <a:latin typeface="宋体" panose="02010600030101010101" pitchFamily="2" charset="-122"/>
            </a:endParaRPr>
          </a:p>
          <a:p>
            <a:pPr>
              <a:lnSpc>
                <a:spcPct val="130000"/>
              </a:lnSpc>
              <a:buClr>
                <a:schemeClr val="tx1"/>
              </a:buClr>
              <a:buSzPct val="60000"/>
              <a:buFontTx/>
              <a:buNone/>
            </a:pPr>
            <a:r>
              <a:rPr lang="zh-CN" altLang="en-US" smtClean="0">
                <a:latin typeface="宋体" panose="02010600030101010101" pitchFamily="2" charset="-122"/>
              </a:rPr>
              <a:t>  个体</a:t>
            </a:r>
            <a:r>
              <a:rPr lang="zh-CN" altLang="en-US" smtClean="0">
                <a:latin typeface="宋体" panose="02010600030101010101" pitchFamily="2" charset="-122"/>
                <a:sym typeface="Marlett" pitchFamily="2" charset="2"/>
              </a:rPr>
              <a:t></a:t>
            </a:r>
            <a:r>
              <a:rPr lang="zh-CN" altLang="en-US" smtClean="0">
                <a:latin typeface="宋体" panose="02010600030101010101" pitchFamily="2" charset="-122"/>
              </a:rPr>
              <a:t>器官</a:t>
            </a:r>
            <a:r>
              <a:rPr lang="zh-CN" altLang="en-US" smtClean="0">
                <a:latin typeface="宋体" panose="02010600030101010101" pitchFamily="2" charset="-122"/>
                <a:sym typeface="Marlett" pitchFamily="2" charset="2"/>
              </a:rPr>
              <a:t></a:t>
            </a:r>
            <a:r>
              <a:rPr lang="zh-CN" altLang="en-US" smtClean="0">
                <a:latin typeface="宋体" panose="02010600030101010101" pitchFamily="2" charset="-122"/>
              </a:rPr>
              <a:t>组织</a:t>
            </a:r>
            <a:r>
              <a:rPr lang="zh-CN" altLang="en-US" smtClean="0">
                <a:latin typeface="宋体" panose="02010600030101010101" pitchFamily="2" charset="-122"/>
                <a:sym typeface="Marlett" pitchFamily="2" charset="2"/>
              </a:rPr>
              <a:t></a:t>
            </a:r>
            <a:r>
              <a:rPr lang="zh-CN" altLang="en-US" smtClean="0">
                <a:latin typeface="宋体" panose="02010600030101010101" pitchFamily="2" charset="-122"/>
              </a:rPr>
              <a:t>细胞</a:t>
            </a:r>
            <a:r>
              <a:rPr lang="zh-CN" altLang="en-US" smtClean="0">
                <a:latin typeface="宋体" panose="02010600030101010101" pitchFamily="2" charset="-122"/>
                <a:sym typeface="Marlett" pitchFamily="2" charset="2"/>
              </a:rPr>
              <a:t></a:t>
            </a:r>
            <a:r>
              <a:rPr lang="zh-CN" altLang="en-US" smtClean="0">
                <a:latin typeface="宋体" panose="02010600030101010101" pitchFamily="2" charset="-122"/>
              </a:rPr>
              <a:t>细胞器</a:t>
            </a:r>
            <a:r>
              <a:rPr lang="zh-CN" altLang="en-US" smtClean="0">
                <a:latin typeface="宋体" panose="02010600030101010101" pitchFamily="2" charset="-122"/>
                <a:sym typeface="Marlett" pitchFamily="2" charset="2"/>
              </a:rPr>
              <a:t></a:t>
            </a:r>
            <a:r>
              <a:rPr lang="zh-CN" altLang="en-US" smtClean="0">
                <a:solidFill>
                  <a:srgbClr val="FF0000"/>
                </a:solidFill>
                <a:latin typeface="宋体" panose="02010600030101010101" pitchFamily="2" charset="-122"/>
              </a:rPr>
              <a:t>分子</a:t>
            </a:r>
            <a:r>
              <a:rPr lang="zh-CN" altLang="en-US" smtClean="0">
                <a:latin typeface="宋体" panose="02010600030101010101" pitchFamily="2" charset="-122"/>
                <a:sym typeface="Marlett" pitchFamily="2" charset="2"/>
              </a:rPr>
              <a:t></a:t>
            </a:r>
            <a:r>
              <a:rPr lang="zh-CN" altLang="en-US" smtClean="0">
                <a:latin typeface="宋体" panose="02010600030101010101" pitchFamily="2" charset="-122"/>
              </a:rPr>
              <a:t>原子</a:t>
            </a:r>
            <a:endParaRPr lang="zh-CN" altLang="en-US" smtClean="0">
              <a:solidFill>
                <a:srgbClr val="1541CF"/>
              </a:solidFill>
              <a:latin typeface="宋体" panose="02010600030101010101" pitchFamily="2" charset="-122"/>
            </a:endParaRPr>
          </a:p>
          <a:p>
            <a:endParaRPr lang="zh-CN" altLang="en-US" smtClean="0"/>
          </a:p>
        </p:txBody>
      </p:sp>
    </p:spTree>
    <p:custDataLst>
      <p:tags r:id="rId4"/>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p:cNvSpPr>
            <a:spLocks noChangeArrowheads="1"/>
          </p:cNvSpPr>
          <p:nvPr>
            <p:custDataLst>
              <p:tags r:id="rId1"/>
            </p:custDataLst>
          </p:nvPr>
        </p:nvSpPr>
        <p:spPr bwMode="auto">
          <a:xfrm>
            <a:off x="3238500" y="990600"/>
            <a:ext cx="2476500" cy="593725"/>
          </a:xfrm>
          <a:prstGeom prst="rect">
            <a:avLst/>
          </a:prstGeom>
          <a:noFill/>
          <a:ln w="9525">
            <a:noFill/>
            <a:miter lim="800000"/>
          </a:ln>
          <a:effectLst/>
        </p:spPr>
        <p:txBody>
          <a:bodyPr anchor="ctr"/>
          <a:lstStyle/>
          <a:p>
            <a:pPr>
              <a:buFont typeface="Arial" panose="020B0604020202020204" pitchFamily="34" charset="0"/>
              <a:buNone/>
              <a:defRPr/>
            </a:pPr>
            <a:endParaRPr lang="zh-CN" altLang="en-US" sz="4400" dirty="0">
              <a:solidFill>
                <a:srgbClr val="FF0000"/>
              </a:solidFill>
              <a:effectLst>
                <a:outerShdw blurRad="38100" dist="38100" dir="2700000" algn="tl">
                  <a:srgbClr val="C0C0C0"/>
                </a:outerShdw>
              </a:effectLst>
              <a:latin typeface="宋体" panose="02010600030101010101" pitchFamily="2" charset="-122"/>
            </a:endParaRPr>
          </a:p>
        </p:txBody>
      </p:sp>
      <p:sp>
        <p:nvSpPr>
          <p:cNvPr id="55302" name="Rectangle 6"/>
          <p:cNvSpPr>
            <a:spLocks noChangeArrowheads="1"/>
          </p:cNvSpPr>
          <p:nvPr>
            <p:custDataLst>
              <p:tags r:id="rId2"/>
            </p:custDataLst>
          </p:nvPr>
        </p:nvSpPr>
        <p:spPr bwMode="auto">
          <a:xfrm>
            <a:off x="1676400" y="4953000"/>
            <a:ext cx="8153400"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20000"/>
              </a:spcBef>
              <a:buSzPct val="70000"/>
              <a:buFont typeface="Wingdings" panose="05000000000000000000" pitchFamily="2" charset="2"/>
              <a:buChar char="Ø"/>
            </a:pPr>
            <a:endParaRPr lang="zh-CN" altLang="en-US" sz="3200"/>
          </a:p>
        </p:txBody>
      </p:sp>
      <p:sp>
        <p:nvSpPr>
          <p:cNvPr id="51204" name="标题 3"/>
          <p:cNvSpPr>
            <a:spLocks noGrp="1"/>
          </p:cNvSpPr>
          <p:nvPr>
            <p:ph type="title"/>
          </p:nvPr>
        </p:nvSpPr>
        <p:spPr/>
        <p:txBody>
          <a:bodyPr/>
          <a:lstStyle/>
          <a:p>
            <a:r>
              <a:rPr lang="zh-CN" altLang="en-US" smtClean="0"/>
              <a:t>实 验 前</a:t>
            </a:r>
            <a:br>
              <a:rPr lang="zh-CN" altLang="en-US" smtClean="0"/>
            </a:br>
            <a:endParaRPr lang="zh-CN" altLang="en-US" smtClean="0"/>
          </a:p>
        </p:txBody>
      </p:sp>
      <p:sp>
        <p:nvSpPr>
          <p:cNvPr id="51205" name="内容占位符 4"/>
          <p:cNvSpPr>
            <a:spLocks noGrp="1"/>
          </p:cNvSpPr>
          <p:nvPr>
            <p:ph idx="1"/>
          </p:nvPr>
        </p:nvSpPr>
        <p:spPr>
          <a:xfrm>
            <a:off x="762000" y="1752600"/>
            <a:ext cx="7086600" cy="2773363"/>
          </a:xfrm>
        </p:spPr>
        <p:txBody>
          <a:bodyPr/>
          <a:lstStyle/>
          <a:p>
            <a:pPr algn="just">
              <a:buSzPct val="70000"/>
              <a:buFont typeface="Wingdings" panose="05000000000000000000" pitchFamily="2" charset="2"/>
              <a:buChar char="Ø"/>
            </a:pPr>
            <a:r>
              <a:rPr lang="zh-CN" altLang="en-US" sz="2800" smtClean="0">
                <a:latin typeface="Times New Roman" panose="02020603050405020304" pitchFamily="18" charset="0"/>
              </a:rPr>
              <a:t>实验前准备越充分，受益越多。</a:t>
            </a:r>
            <a:endParaRPr lang="zh-CN" altLang="en-US" sz="2800" smtClean="0">
              <a:latin typeface="Arial" panose="020B0604020202020204" pitchFamily="34" charset="0"/>
            </a:endParaRPr>
          </a:p>
          <a:p>
            <a:pPr algn="just">
              <a:buSzPct val="70000"/>
              <a:buFont typeface="Wingdings" panose="05000000000000000000" pitchFamily="2" charset="2"/>
              <a:buChar char="Ø"/>
            </a:pPr>
            <a:r>
              <a:rPr lang="zh-CN" altLang="en-US" sz="2800" smtClean="0">
                <a:latin typeface="Times New Roman" panose="02020603050405020304" pitchFamily="18" charset="0"/>
              </a:rPr>
              <a:t>预习实验内容，明确实验目的和有关的实验技能。</a:t>
            </a:r>
            <a:endParaRPr lang="zh-CN" altLang="en-US" sz="2800" smtClean="0">
              <a:latin typeface="Arial" panose="020B0604020202020204" pitchFamily="34" charset="0"/>
            </a:endParaRPr>
          </a:p>
          <a:p>
            <a:pPr algn="just">
              <a:buSzPct val="70000"/>
              <a:buFont typeface="Wingdings" panose="05000000000000000000" pitchFamily="2" charset="2"/>
              <a:buChar char="Ø"/>
            </a:pPr>
            <a:r>
              <a:rPr lang="zh-CN" altLang="en-US" sz="2800" smtClean="0">
                <a:latin typeface="Times New Roman" panose="02020603050405020304" pitchFamily="18" charset="0"/>
              </a:rPr>
              <a:t>认真聆听教导，记下重点及实验方案的调整。</a:t>
            </a:r>
            <a:endParaRPr lang="zh-CN" altLang="en-US" sz="2800" smtClean="0"/>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nodePh="1">
                                  <p:stCondLst>
                                    <p:cond delay="0"/>
                                  </p:stCondLst>
                                  <p:endCondLst>
                                    <p:cond evt="begin" delay="0">
                                      <p:tn val="5"/>
                                    </p:cond>
                                  </p:endCondLst>
                                  <p:childTnLst>
                                    <p:set>
                                      <p:cBhvr>
                                        <p:cTn id="6" dur="1" fill="hold">
                                          <p:stCondLst>
                                            <p:cond delay="0"/>
                                          </p:stCondLst>
                                        </p:cTn>
                                        <p:tgtEl>
                                          <p:spTgt spid="55302">
                                            <p:txEl>
                                              <p:pRg st="0" end="0"/>
                                            </p:txEl>
                                          </p:spTgt>
                                        </p:tgtEl>
                                        <p:attrNameLst>
                                          <p:attrName>style.visibility</p:attrName>
                                        </p:attrNameLst>
                                      </p:cBhvr>
                                      <p:to>
                                        <p:strVal val="visible"/>
                                      </p:to>
                                    </p:set>
                                    <p:animEffect transition="in" filter="box(out)">
                                      <p:cBhvr>
                                        <p:cTn id="7" dur="500"/>
                                        <p:tgtEl>
                                          <p:spTgt spid="553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5"/>
          <p:cNvSpPr>
            <a:spLocks noChangeArrowheads="1"/>
          </p:cNvSpPr>
          <p:nvPr>
            <p:custDataLst>
              <p:tags r:id="rId1"/>
            </p:custDataLst>
          </p:nvPr>
        </p:nvSpPr>
        <p:spPr bwMode="auto">
          <a:xfrm>
            <a:off x="3238500" y="762000"/>
            <a:ext cx="2476500" cy="593725"/>
          </a:xfrm>
          <a:prstGeom prst="rect">
            <a:avLst/>
          </a:prstGeom>
          <a:noFill/>
          <a:ln w="9525">
            <a:noFill/>
            <a:miter lim="800000"/>
          </a:ln>
          <a:effectLst/>
        </p:spPr>
        <p:txBody>
          <a:bodyPr anchor="ctr"/>
          <a:lstStyle/>
          <a:p>
            <a:pPr>
              <a:buFont typeface="Arial" panose="020B0604020202020204" pitchFamily="34" charset="0"/>
              <a:buNone/>
              <a:defRPr/>
            </a:pPr>
            <a:endParaRPr lang="zh-CN" altLang="en-US" sz="4400" dirty="0">
              <a:solidFill>
                <a:srgbClr val="FF0000"/>
              </a:solidFill>
              <a:effectLst>
                <a:outerShdw blurRad="38100" dist="38100" dir="2700000" algn="tl">
                  <a:srgbClr val="C0C0C0"/>
                </a:outerShdw>
              </a:effectLst>
              <a:latin typeface="宋体" panose="02010600030101010101" pitchFamily="2" charset="-122"/>
            </a:endParaRPr>
          </a:p>
        </p:txBody>
      </p:sp>
      <p:sp>
        <p:nvSpPr>
          <p:cNvPr id="56326" name="Rectangle 6"/>
          <p:cNvSpPr>
            <a:spLocks noChangeArrowheads="1"/>
          </p:cNvSpPr>
          <p:nvPr>
            <p:custDataLst>
              <p:tags r:id="rId2"/>
            </p:custDataLst>
          </p:nvPr>
        </p:nvSpPr>
        <p:spPr bwMode="auto">
          <a:xfrm>
            <a:off x="1143000" y="1676400"/>
            <a:ext cx="7696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spcBef>
                <a:spcPct val="20000"/>
              </a:spcBef>
              <a:buSzPct val="70000"/>
              <a:buFont typeface="Wingdings" panose="05000000000000000000" pitchFamily="2" charset="2"/>
              <a:buChar char="Ø"/>
            </a:pPr>
            <a:endParaRPr lang="zh-CN" altLang="en-US" sz="3200"/>
          </a:p>
        </p:txBody>
      </p:sp>
      <p:sp>
        <p:nvSpPr>
          <p:cNvPr id="52228" name="标题 3"/>
          <p:cNvSpPr>
            <a:spLocks noGrp="1"/>
          </p:cNvSpPr>
          <p:nvPr>
            <p:ph type="title"/>
          </p:nvPr>
        </p:nvSpPr>
        <p:spPr>
          <a:xfrm>
            <a:off x="457200" y="762000"/>
            <a:ext cx="8229600" cy="762000"/>
          </a:xfrm>
        </p:spPr>
        <p:txBody>
          <a:bodyPr/>
          <a:lstStyle/>
          <a:p>
            <a:r>
              <a:rPr lang="zh-CN" altLang="en-US" smtClean="0"/>
              <a:t>实 验 中</a:t>
            </a:r>
            <a:endParaRPr lang="zh-CN" altLang="en-US" smtClean="0"/>
          </a:p>
        </p:txBody>
      </p:sp>
      <p:sp>
        <p:nvSpPr>
          <p:cNvPr id="52229" name="内容占位符 4"/>
          <p:cNvSpPr>
            <a:spLocks noGrp="1"/>
          </p:cNvSpPr>
          <p:nvPr>
            <p:ph idx="1"/>
          </p:nvPr>
        </p:nvSpPr>
        <p:spPr>
          <a:xfrm>
            <a:off x="914400" y="1600200"/>
            <a:ext cx="8229600" cy="4525963"/>
          </a:xfrm>
        </p:spPr>
        <p:txBody>
          <a:bodyPr/>
          <a:lstStyle/>
          <a:p>
            <a:pPr algn="just">
              <a:lnSpc>
                <a:spcPct val="150000"/>
              </a:lnSpc>
              <a:buSzPct val="70000"/>
              <a:buFont typeface="Wingdings" panose="05000000000000000000" pitchFamily="2" charset="2"/>
              <a:buChar char="Ø"/>
            </a:pPr>
            <a:r>
              <a:rPr lang="zh-CN" altLang="en-US" smtClean="0">
                <a:latin typeface="Arial" panose="020B0604020202020204" pitchFamily="34" charset="0"/>
              </a:rPr>
              <a:t>严格操作</a:t>
            </a:r>
            <a:endParaRPr lang="zh-CN" altLang="en-US" smtClean="0">
              <a:latin typeface="Arial" panose="020B0604020202020204" pitchFamily="34" charset="0"/>
            </a:endParaRPr>
          </a:p>
          <a:p>
            <a:pPr algn="just">
              <a:lnSpc>
                <a:spcPct val="150000"/>
              </a:lnSpc>
              <a:buSzPct val="70000"/>
              <a:buFont typeface="Wingdings" panose="05000000000000000000" pitchFamily="2" charset="2"/>
              <a:buChar char="Ø"/>
            </a:pPr>
            <a:r>
              <a:rPr lang="zh-CN" altLang="en-US" smtClean="0">
                <a:latin typeface="Arial" panose="020B0604020202020204" pitchFamily="34" charset="0"/>
              </a:rPr>
              <a:t>小心使用仪器</a:t>
            </a:r>
            <a:r>
              <a:rPr lang="zh-CN" altLang="en-US" smtClean="0">
                <a:latin typeface="Times New Roman" panose="02020603050405020304" pitchFamily="18" charset="0"/>
              </a:rPr>
              <a:t>保持桌面整洁</a:t>
            </a:r>
            <a:endParaRPr lang="zh-CN" altLang="en-US" smtClean="0">
              <a:latin typeface="Times New Roman" panose="02020603050405020304" pitchFamily="18" charset="0"/>
            </a:endParaRPr>
          </a:p>
          <a:p>
            <a:pPr algn="just">
              <a:lnSpc>
                <a:spcPct val="150000"/>
              </a:lnSpc>
              <a:buSzPct val="70000"/>
              <a:buFont typeface="Wingdings" panose="05000000000000000000" pitchFamily="2" charset="2"/>
              <a:buChar char="Ø"/>
            </a:pPr>
            <a:r>
              <a:rPr lang="zh-CN" altLang="en-US" smtClean="0">
                <a:latin typeface="Times New Roman" panose="02020603050405020304" pitchFamily="18" charset="0"/>
              </a:rPr>
              <a:t>健康与安全（穿着实验服进实验室）</a:t>
            </a:r>
            <a:endParaRPr lang="zh-CN" altLang="en-US" smtClean="0">
              <a:latin typeface="Times New Roman" panose="02020603050405020304" pitchFamily="18" charset="0"/>
            </a:endParaRPr>
          </a:p>
          <a:p>
            <a:pPr algn="just">
              <a:lnSpc>
                <a:spcPct val="150000"/>
              </a:lnSpc>
              <a:buSzPct val="70000"/>
              <a:buFont typeface="Wingdings" panose="05000000000000000000" pitchFamily="2" charset="2"/>
              <a:buChar char="Ø"/>
            </a:pPr>
            <a:r>
              <a:rPr lang="zh-CN" altLang="en-US" smtClean="0">
                <a:latin typeface="Arial" panose="020B0604020202020204" pitchFamily="34" charset="0"/>
              </a:rPr>
              <a:t>出现问题及时报告</a:t>
            </a:r>
            <a:endParaRPr lang="zh-CN" altLang="en-US" smtClean="0">
              <a:latin typeface="Arial" panose="020B0604020202020204" pitchFamily="34" charset="0"/>
            </a:endParaRPr>
          </a:p>
          <a:p>
            <a:pPr algn="just">
              <a:lnSpc>
                <a:spcPct val="150000"/>
              </a:lnSpc>
              <a:buSzPct val="70000"/>
              <a:buFont typeface="Wingdings" panose="05000000000000000000" pitchFamily="2" charset="2"/>
              <a:buChar char="Ø"/>
            </a:pPr>
            <a:r>
              <a:rPr lang="zh-CN" altLang="en-US" smtClean="0">
                <a:latin typeface="Arial" panose="020B0604020202020204" pitchFamily="34" charset="0"/>
              </a:rPr>
              <a:t>原始实验记录</a:t>
            </a:r>
            <a:endParaRPr lang="zh-CN" altLang="en-US" smtClean="0">
              <a:latin typeface="Arial" panose="020B0604020202020204" pitchFamily="34" charset="0"/>
            </a:endParaRPr>
          </a:p>
          <a:p>
            <a:endParaRPr lang="zh-CN" altLang="en-US" smtClean="0"/>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nodePh="1">
                                  <p:stCondLst>
                                    <p:cond delay="0"/>
                                  </p:stCondLst>
                                  <p:endCondLst>
                                    <p:cond evt="begin" delay="0">
                                      <p:tn val="5"/>
                                    </p:cond>
                                  </p:endCondLst>
                                  <p:childTnLst>
                                    <p:set>
                                      <p:cBhvr>
                                        <p:cTn id="6" dur="1" fill="hold">
                                          <p:stCondLst>
                                            <p:cond delay="0"/>
                                          </p:stCondLst>
                                        </p:cTn>
                                        <p:tgtEl>
                                          <p:spTgt spid="56326">
                                            <p:txEl>
                                              <p:pRg st="0" end="0"/>
                                            </p:txEl>
                                          </p:spTgt>
                                        </p:tgtEl>
                                        <p:attrNameLst>
                                          <p:attrName>style.visibility</p:attrName>
                                        </p:attrNameLst>
                                      </p:cBhvr>
                                      <p:to>
                                        <p:strVal val="visible"/>
                                      </p:to>
                                    </p:set>
                                    <p:animEffect transition="in" filter="wipe(left)">
                                      <p:cBhvr>
                                        <p:cTn id="7" dur="500"/>
                                        <p:tgtEl>
                                          <p:spTgt spid="563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Rectangle 5"/>
          <p:cNvSpPr>
            <a:spLocks noChangeArrowheads="1"/>
          </p:cNvSpPr>
          <p:nvPr>
            <p:custDataLst>
              <p:tags r:id="rId1"/>
            </p:custDataLst>
          </p:nvPr>
        </p:nvSpPr>
        <p:spPr bwMode="auto">
          <a:xfrm>
            <a:off x="3238500" y="838200"/>
            <a:ext cx="2476500" cy="593725"/>
          </a:xfrm>
          <a:prstGeom prst="rect">
            <a:avLst/>
          </a:prstGeom>
          <a:noFill/>
          <a:ln w="9525">
            <a:noFill/>
            <a:miter lim="800000"/>
          </a:ln>
          <a:effectLst/>
        </p:spPr>
        <p:txBody>
          <a:bodyPr anchor="ctr"/>
          <a:lstStyle/>
          <a:p>
            <a:pPr>
              <a:buFont typeface="Arial" panose="020B0604020202020204" pitchFamily="34" charset="0"/>
              <a:buNone/>
              <a:defRPr/>
            </a:pPr>
            <a:endParaRPr lang="zh-CN" altLang="en-US" sz="4400" dirty="0">
              <a:solidFill>
                <a:srgbClr val="FF0000"/>
              </a:solidFill>
              <a:effectLst>
                <a:outerShdw blurRad="38100" dist="38100" dir="2700000" algn="tl">
                  <a:srgbClr val="C0C0C0"/>
                </a:outerShdw>
              </a:effectLst>
              <a:latin typeface="宋体" panose="02010600030101010101" pitchFamily="2" charset="-122"/>
            </a:endParaRPr>
          </a:p>
        </p:txBody>
      </p:sp>
      <p:sp>
        <p:nvSpPr>
          <p:cNvPr id="57350" name="Rectangle 6"/>
          <p:cNvSpPr>
            <a:spLocks noChangeArrowheads="1"/>
          </p:cNvSpPr>
          <p:nvPr>
            <p:custDataLst>
              <p:tags r:id="rId2"/>
            </p:custDataLst>
          </p:nvPr>
        </p:nvSpPr>
        <p:spPr bwMode="auto">
          <a:xfrm>
            <a:off x="755650" y="1830388"/>
            <a:ext cx="7772400"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SzPct val="70000"/>
              <a:buFont typeface="Wingdings" panose="05000000000000000000" pitchFamily="2" charset="2"/>
              <a:buChar char="Ø"/>
            </a:pPr>
            <a:endParaRPr lang="zh-CN" altLang="en-US" sz="3200">
              <a:latin typeface="宋体" panose="02010600030101010101" pitchFamily="2" charset="-122"/>
            </a:endParaRPr>
          </a:p>
        </p:txBody>
      </p:sp>
      <p:sp>
        <p:nvSpPr>
          <p:cNvPr id="53252" name="标题 3"/>
          <p:cNvSpPr>
            <a:spLocks noGrp="1"/>
          </p:cNvSpPr>
          <p:nvPr>
            <p:ph type="title"/>
          </p:nvPr>
        </p:nvSpPr>
        <p:spPr>
          <a:xfrm>
            <a:off x="457200" y="609600"/>
            <a:ext cx="8229600" cy="685800"/>
          </a:xfrm>
        </p:spPr>
        <p:txBody>
          <a:bodyPr/>
          <a:lstStyle/>
          <a:p>
            <a:r>
              <a:rPr lang="zh-CN" altLang="en-US" smtClean="0"/>
              <a:t>实 验 后</a:t>
            </a:r>
            <a:endParaRPr lang="zh-CN" altLang="en-US" smtClean="0"/>
          </a:p>
        </p:txBody>
      </p:sp>
      <p:sp>
        <p:nvSpPr>
          <p:cNvPr id="53253" name="内容占位符 4"/>
          <p:cNvSpPr>
            <a:spLocks noGrp="1"/>
          </p:cNvSpPr>
          <p:nvPr>
            <p:ph idx="1"/>
          </p:nvPr>
        </p:nvSpPr>
        <p:spPr>
          <a:xfrm>
            <a:off x="762000" y="1524000"/>
            <a:ext cx="7467600" cy="4525963"/>
          </a:xfrm>
        </p:spPr>
        <p:txBody>
          <a:bodyPr/>
          <a:lstStyle/>
          <a:p>
            <a:pPr>
              <a:lnSpc>
                <a:spcPct val="150000"/>
              </a:lnSpc>
              <a:buSzPct val="70000"/>
              <a:buFont typeface="Wingdings" panose="05000000000000000000" pitchFamily="2" charset="2"/>
              <a:buChar char="Ø"/>
            </a:pPr>
            <a:r>
              <a:rPr lang="zh-CN" altLang="en-US" smtClean="0">
                <a:latin typeface="宋体" panose="02010600030101010101" pitchFamily="2" charset="-122"/>
              </a:rPr>
              <a:t>标记好的样品每大组一个样品盒统一存放（如管盖上标注</a:t>
            </a:r>
            <a:r>
              <a:rPr lang="en-US" altLang="zh-CN" smtClean="0">
                <a:latin typeface="宋体" panose="02010600030101010101" pitchFamily="2" charset="-122"/>
              </a:rPr>
              <a:t>2A1</a:t>
            </a:r>
            <a:r>
              <a:rPr lang="zh-CN" altLang="en-US" smtClean="0">
                <a:latin typeface="宋体" panose="02010600030101010101" pitchFamily="2" charset="-122"/>
              </a:rPr>
              <a:t>质粒</a:t>
            </a:r>
            <a:r>
              <a:rPr lang="en-US" altLang="zh-CN" smtClean="0">
                <a:latin typeface="宋体" panose="02010600030101010101" pitchFamily="2" charset="-122"/>
              </a:rPr>
              <a:t>DNA</a:t>
            </a:r>
            <a:r>
              <a:rPr lang="zh-CN" altLang="en-US" smtClean="0">
                <a:latin typeface="宋体" panose="02010600030101010101" pitchFamily="2" charset="-122"/>
              </a:rPr>
              <a:t>）</a:t>
            </a:r>
            <a:endParaRPr lang="zh-CN" altLang="en-US" smtClean="0">
              <a:latin typeface="宋体" panose="02010600030101010101" pitchFamily="2" charset="-122"/>
            </a:endParaRPr>
          </a:p>
          <a:p>
            <a:pPr>
              <a:lnSpc>
                <a:spcPct val="150000"/>
              </a:lnSpc>
              <a:buSzPct val="70000"/>
              <a:buFont typeface="Wingdings" panose="05000000000000000000" pitchFamily="2" charset="2"/>
              <a:buChar char="Ø"/>
            </a:pPr>
            <a:r>
              <a:rPr lang="zh-CN" altLang="en-US" smtClean="0">
                <a:latin typeface="宋体" panose="02010600030101010101" pitchFamily="2" charset="-122"/>
              </a:rPr>
              <a:t>收拾实验台面，实验残液、杂物倒入垃圾桶</a:t>
            </a:r>
            <a:endParaRPr lang="zh-CN" altLang="en-US" smtClean="0">
              <a:latin typeface="宋体" panose="02010600030101010101" pitchFamily="2" charset="-122"/>
            </a:endParaRPr>
          </a:p>
          <a:p>
            <a:pPr>
              <a:lnSpc>
                <a:spcPct val="150000"/>
              </a:lnSpc>
              <a:buSzPct val="70000"/>
              <a:buFont typeface="Wingdings" panose="05000000000000000000" pitchFamily="2" charset="2"/>
              <a:buChar char="Ø"/>
            </a:pPr>
            <a:r>
              <a:rPr lang="zh-CN" altLang="en-US" smtClean="0">
                <a:latin typeface="宋体" panose="02010600030101010101" pitchFamily="2" charset="-122"/>
              </a:rPr>
              <a:t>所有药品、器具归位，报告助教验收后方可离开</a:t>
            </a:r>
            <a:endParaRPr lang="zh-CN" altLang="en-US" smtClean="0">
              <a:latin typeface="宋体" panose="02010600030101010101" pitchFamily="2" charset="-122"/>
            </a:endParaRPr>
          </a:p>
          <a:p>
            <a:endParaRPr lang="zh-CN" altLang="en-US" smtClean="0"/>
          </a:p>
        </p:txBody>
      </p:sp>
    </p:spTree>
    <p:custDataLst>
      <p:tags r:id="rId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nodePh="1">
                                  <p:stCondLst>
                                    <p:cond delay="0"/>
                                  </p:stCondLst>
                                  <p:endCondLst>
                                    <p:cond evt="begin" delay="0">
                                      <p:tn val="5"/>
                                    </p:cond>
                                  </p:endCondLst>
                                  <p:childTnLst>
                                    <p:set>
                                      <p:cBhvr>
                                        <p:cTn id="6" dur="1" fill="hold">
                                          <p:stCondLst>
                                            <p:cond delay="0"/>
                                          </p:stCondLst>
                                        </p:cTn>
                                        <p:tgtEl>
                                          <p:spTgt spid="57350">
                                            <p:txEl>
                                              <p:pRg st="0" end="0"/>
                                            </p:txEl>
                                          </p:spTgt>
                                        </p:tgtEl>
                                        <p:attrNameLst>
                                          <p:attrName>style.visibility</p:attrName>
                                        </p:attrNameLst>
                                      </p:cBhvr>
                                      <p:to>
                                        <p:strVal val="visible"/>
                                      </p:to>
                                    </p:set>
                                    <p:animEffect transition="in" filter="box(out)">
                                      <p:cBhvr>
                                        <p:cTn id="7" dur="500"/>
                                        <p:tgtEl>
                                          <p:spTgt spid="5735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custDataLst>
              <p:tags r:id="rId1"/>
            </p:custDataLst>
          </p:nvPr>
        </p:nvSpPr>
        <p:spPr bwMode="auto">
          <a:xfrm>
            <a:off x="2743200" y="228600"/>
            <a:ext cx="312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FF0000"/>
              </a:solidFill>
              <a:latin typeface="Times New Roman" panose="02020603050405020304" pitchFamily="18" charset="0"/>
            </a:endParaRPr>
          </a:p>
        </p:txBody>
      </p:sp>
      <p:sp>
        <p:nvSpPr>
          <p:cNvPr id="52229" name="Rectangle 5"/>
          <p:cNvSpPr>
            <a:spLocks noChangeArrowheads="1"/>
          </p:cNvSpPr>
          <p:nvPr>
            <p:custDataLst>
              <p:tags r:id="rId2"/>
            </p:custDataLst>
          </p:nvPr>
        </p:nvSpPr>
        <p:spPr bwMode="auto">
          <a:xfrm>
            <a:off x="1371600" y="1600200"/>
            <a:ext cx="2590800" cy="353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FontTx/>
              <a:buChar char="•"/>
            </a:pPr>
            <a:endParaRPr lang="zh-CN" altLang="en-US" sz="3200">
              <a:latin typeface="Times New Roman" panose="02020603050405020304" pitchFamily="18" charset="0"/>
            </a:endParaRPr>
          </a:p>
        </p:txBody>
      </p:sp>
      <p:sp>
        <p:nvSpPr>
          <p:cNvPr id="50180" name="Rectangle 7"/>
          <p:cNvSpPr>
            <a:spLocks noChangeArrowheads="1"/>
          </p:cNvSpPr>
          <p:nvPr>
            <p:custDataLst>
              <p:tags r:id="rId3"/>
            </p:custDataLst>
          </p:nvPr>
        </p:nvSpPr>
        <p:spPr bwMode="auto">
          <a:xfrm>
            <a:off x="838200" y="5257800"/>
            <a:ext cx="7620000" cy="1208088"/>
          </a:xfrm>
          <a:prstGeom prst="rect">
            <a:avLst/>
          </a:prstGeom>
          <a:solidFill>
            <a:srgbClr val="FFFF00"/>
          </a:solidFill>
          <a:ln>
            <a:noFill/>
          </a:ln>
          <a:extLs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40000"/>
              </a:lnSpc>
            </a:pPr>
            <a:r>
              <a:rPr lang="zh-CN" altLang="en-US" sz="2800" b="1">
                <a:solidFill>
                  <a:srgbClr val="FF0000"/>
                </a:solidFill>
                <a:latin typeface="黑体" panose="02010609060101010101" charset="-122"/>
                <a:ea typeface="黑体" panose="02010609060101010101" charset="-122"/>
              </a:rPr>
              <a:t>实验课中培养起来的能力对完成学业十分有益，对将来从事科学和其他工作也有深远影响。</a:t>
            </a:r>
            <a:endParaRPr lang="zh-CN" altLang="en-US" sz="2800" b="1">
              <a:solidFill>
                <a:srgbClr val="FF0000"/>
              </a:solidFill>
              <a:latin typeface="黑体" panose="02010609060101010101" charset="-122"/>
              <a:ea typeface="黑体" panose="02010609060101010101" charset="-122"/>
            </a:endParaRPr>
          </a:p>
        </p:txBody>
      </p:sp>
      <p:sp>
        <p:nvSpPr>
          <p:cNvPr id="50181" name="Line 9"/>
          <p:cNvSpPr>
            <a:spLocks noChangeShapeType="1"/>
          </p:cNvSpPr>
          <p:nvPr>
            <p:custDataLst>
              <p:tags r:id="rId4"/>
            </p:custDataLst>
          </p:nvPr>
        </p:nvSpPr>
        <p:spPr bwMode="auto">
          <a:xfrm>
            <a:off x="0" y="990600"/>
            <a:ext cx="9144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7" name="矩形 6"/>
          <p:cNvSpPr/>
          <p:nvPr>
            <p:custDataLst>
              <p:tags r:id="rId5"/>
            </p:custDataLst>
          </p:nvPr>
        </p:nvSpPr>
        <p:spPr>
          <a:xfrm>
            <a:off x="4114800" y="1447800"/>
            <a:ext cx="4419600" cy="3146425"/>
          </a:xfrm>
          <a:prstGeom prst="rect">
            <a:avLst/>
          </a:prstGeom>
          <a:noFill/>
          <a:ln w="38100">
            <a:gradFill>
              <a:gsLst>
                <a:gs pos="0">
                  <a:srgbClr val="012D86"/>
                </a:gs>
                <a:gs pos="100000">
                  <a:srgbClr val="0E2557"/>
                </a:gs>
              </a:gsLst>
            </a:gradFill>
          </a:ln>
        </p:spPr>
        <p:txBody>
          <a:bodyPr/>
          <a:lstStyle/>
          <a:p>
            <a:pPr marL="0" indent="0" algn="ctr" eaLnBrk="0" hangingPunct="0">
              <a:lnSpc>
                <a:spcPct val="150000"/>
              </a:lnSpc>
              <a:spcBef>
                <a:spcPct val="20000"/>
              </a:spcBef>
              <a:buFont typeface="Wingdings" panose="05000000000000000000" pitchFamily="2" charset="2"/>
              <a:buNone/>
              <a:defRPr/>
            </a:pPr>
            <a:r>
              <a:rPr lang="zh-CN" altLang="en-US" sz="2400" b="1" kern="0" dirty="0">
                <a:solidFill>
                  <a:srgbClr val="FF0000"/>
                </a:solidFill>
                <a:latin typeface="Times New Roman" panose="02020603050405020304" pitchFamily="18" charset="0"/>
                <a:ea typeface="微软雅黑" panose="020B0503020204020204" pitchFamily="34" charset="-122"/>
                <a:sym typeface="+mn-ea"/>
              </a:rPr>
              <a:t>实验室纪律</a:t>
            </a:r>
            <a:endParaRPr lang="zh-CN" altLang="en-US" sz="2800" b="1" kern="0" dirty="0">
              <a:solidFill>
                <a:srgbClr val="FF0000"/>
              </a:solidFill>
              <a:latin typeface="Times New Roman" panose="02020603050405020304" pitchFamily="18" charset="0"/>
              <a:ea typeface="微软雅黑" panose="020B0503020204020204" pitchFamily="34" charset="-122"/>
            </a:endParaRPr>
          </a:p>
          <a:p>
            <a:pPr marL="342900" indent="-342900" eaLnBrk="0" hangingPunct="0">
              <a:lnSpc>
                <a:spcPct val="150000"/>
              </a:lnSpc>
              <a:spcBef>
                <a:spcPct val="20000"/>
              </a:spcBef>
              <a:buFont typeface="Wingdings" panose="05000000000000000000" pitchFamily="2" charset="2"/>
              <a:buChar char="Ø"/>
              <a:defRPr/>
            </a:pPr>
            <a:r>
              <a:rPr lang="zh-CN" altLang="en-US" sz="2000" b="1" kern="0" dirty="0">
                <a:solidFill>
                  <a:schemeClr val="tx2"/>
                </a:solidFill>
                <a:latin typeface="Times New Roman" panose="02020603050405020304" pitchFamily="18" charset="0"/>
                <a:ea typeface="微软雅黑" panose="020B0503020204020204" pitchFamily="34" charset="-122"/>
              </a:rPr>
              <a:t>严禁在实验室吸烟、饮食</a:t>
            </a:r>
            <a:endParaRPr lang="zh-CN" altLang="en-US" sz="2000" b="1" kern="0" dirty="0">
              <a:solidFill>
                <a:schemeClr val="tx2"/>
              </a:solidFill>
              <a:latin typeface="Times New Roman" panose="02020603050405020304" pitchFamily="18" charset="0"/>
              <a:ea typeface="微软雅黑" panose="020B0503020204020204" pitchFamily="34" charset="-122"/>
            </a:endParaRPr>
          </a:p>
          <a:p>
            <a:pPr marL="342900" indent="-342900" eaLnBrk="0" hangingPunct="0">
              <a:lnSpc>
                <a:spcPct val="150000"/>
              </a:lnSpc>
              <a:spcBef>
                <a:spcPct val="20000"/>
              </a:spcBef>
              <a:buFont typeface="Wingdings" panose="05000000000000000000" pitchFamily="2" charset="2"/>
              <a:buChar char="Ø"/>
              <a:defRPr/>
            </a:pPr>
            <a:r>
              <a:rPr lang="zh-CN" altLang="en-US" sz="2000" b="1" kern="0" dirty="0">
                <a:solidFill>
                  <a:schemeClr val="tx2"/>
                </a:solidFill>
                <a:latin typeface="Times New Roman" panose="02020603050405020304" pitchFamily="18" charset="0"/>
                <a:ea typeface="微软雅黑" panose="020B0503020204020204" pitchFamily="34" charset="-122"/>
              </a:rPr>
              <a:t>不得大声喧哗</a:t>
            </a:r>
            <a:endParaRPr lang="zh-CN" altLang="en-US" sz="2000" b="1" kern="0" dirty="0">
              <a:solidFill>
                <a:schemeClr val="tx2"/>
              </a:solidFill>
              <a:latin typeface="Times New Roman" panose="02020603050405020304" pitchFamily="18" charset="0"/>
              <a:ea typeface="微软雅黑" panose="020B0503020204020204" pitchFamily="34" charset="-122"/>
            </a:endParaRPr>
          </a:p>
          <a:p>
            <a:pPr marL="342900" indent="-342900" eaLnBrk="0" hangingPunct="0">
              <a:lnSpc>
                <a:spcPct val="150000"/>
              </a:lnSpc>
              <a:spcBef>
                <a:spcPct val="20000"/>
              </a:spcBef>
              <a:buFont typeface="Wingdings" panose="05000000000000000000" pitchFamily="2" charset="2"/>
              <a:buChar char="Ø"/>
              <a:defRPr/>
            </a:pPr>
            <a:r>
              <a:rPr lang="zh-CN" altLang="en-US" sz="2000" b="1" kern="0" dirty="0">
                <a:solidFill>
                  <a:schemeClr val="tx2"/>
                </a:solidFill>
                <a:latin typeface="Times New Roman" panose="02020603050405020304" pitchFamily="18" charset="0"/>
                <a:ea typeface="微软雅黑" panose="020B0503020204020204" pitchFamily="34" charset="-122"/>
              </a:rPr>
              <a:t>无特殊情况不得离开座位</a:t>
            </a:r>
            <a:endParaRPr lang="zh-CN" altLang="en-US" sz="2000" b="1" kern="0" dirty="0">
              <a:solidFill>
                <a:schemeClr val="tx2"/>
              </a:solidFill>
              <a:latin typeface="Times New Roman" panose="02020603050405020304" pitchFamily="18" charset="0"/>
              <a:ea typeface="微软雅黑" panose="020B0503020204020204" pitchFamily="34" charset="-122"/>
            </a:endParaRPr>
          </a:p>
          <a:p>
            <a:pPr marL="342900" indent="-342900" eaLnBrk="0" hangingPunct="0">
              <a:lnSpc>
                <a:spcPct val="150000"/>
              </a:lnSpc>
              <a:spcBef>
                <a:spcPct val="20000"/>
              </a:spcBef>
              <a:buFont typeface="Wingdings" panose="05000000000000000000" pitchFamily="2" charset="2"/>
              <a:buChar char="Ø"/>
              <a:defRPr/>
            </a:pPr>
            <a:r>
              <a:rPr lang="zh-CN" altLang="en-US" sz="2000" b="1" kern="0" dirty="0">
                <a:solidFill>
                  <a:schemeClr val="tx2"/>
                </a:solidFill>
                <a:latin typeface="Times New Roman" panose="02020603050405020304" pitchFamily="18" charset="0"/>
                <a:ea typeface="微软雅黑" panose="020B0503020204020204" pitchFamily="34" charset="-122"/>
              </a:rPr>
              <a:t>实验台面及公共区域保持整洁</a:t>
            </a:r>
            <a:endParaRPr lang="zh-CN" altLang="en-US" sz="2000" b="1" kern="0" dirty="0">
              <a:solidFill>
                <a:schemeClr val="tx2"/>
              </a:solidFill>
              <a:latin typeface="Times New Roman" panose="02020603050405020304" pitchFamily="18" charset="0"/>
              <a:ea typeface="微软雅黑" panose="020B0503020204020204" pitchFamily="34" charset="-122"/>
            </a:endParaRPr>
          </a:p>
        </p:txBody>
      </p:sp>
      <p:sp>
        <p:nvSpPr>
          <p:cNvPr id="33799" name="矩形 59395"/>
          <p:cNvSpPr/>
          <p:nvPr>
            <p:custDataLst>
              <p:tags r:id="rId6"/>
            </p:custDataLst>
          </p:nvPr>
        </p:nvSpPr>
        <p:spPr>
          <a:xfrm>
            <a:off x="4267200" y="1143000"/>
            <a:ext cx="4254500" cy="787400"/>
          </a:xfrm>
          <a:prstGeom prst="rect">
            <a:avLst/>
          </a:prstGeom>
          <a:noFill/>
          <a:ln w="9525">
            <a:noFill/>
          </a:ln>
        </p:spPr>
        <p:txBody>
          <a:bodyPr anchor="ctr"/>
          <a:lstStyle/>
          <a:p>
            <a:pPr marL="342900" indent="-342900" eaLnBrk="0" hangingPunct="0">
              <a:spcBef>
                <a:spcPct val="20000"/>
              </a:spcBef>
              <a:buFont typeface="Arial" panose="020B0604020202020204" pitchFamily="34" charset="0"/>
              <a:buNone/>
              <a:defRPr/>
            </a:pPr>
            <a:endParaRPr lang="zh-CN" altLang="en-US" sz="2400" b="1" kern="0" dirty="0">
              <a:solidFill>
                <a:srgbClr val="0070C0"/>
              </a:solidFill>
              <a:latin typeface="Times New Roman" panose="02020603050405020304" pitchFamily="18" charset="0"/>
              <a:ea typeface="微软雅黑" panose="020B0503020204020204" pitchFamily="34" charset="-122"/>
            </a:endParaRPr>
          </a:p>
        </p:txBody>
      </p:sp>
      <p:sp>
        <p:nvSpPr>
          <p:cNvPr id="50184" name="标题 7"/>
          <p:cNvSpPr>
            <a:spLocks noGrp="1"/>
          </p:cNvSpPr>
          <p:nvPr>
            <p:ph type="title"/>
          </p:nvPr>
        </p:nvSpPr>
        <p:spPr>
          <a:xfrm>
            <a:off x="685800" y="152400"/>
            <a:ext cx="8229600" cy="1143000"/>
          </a:xfrm>
        </p:spPr>
        <p:txBody>
          <a:bodyPr/>
          <a:lstStyle/>
          <a:p>
            <a:r>
              <a:rPr lang="zh-CN" altLang="en-US" smtClean="0">
                <a:solidFill>
                  <a:srgbClr val="FF0000"/>
                </a:solidFill>
                <a:latin typeface="Times New Roman" panose="02020603050405020304" pitchFamily="18" charset="0"/>
              </a:rPr>
              <a:t>课程要求</a:t>
            </a:r>
            <a:br>
              <a:rPr lang="zh-CN" altLang="en-US" sz="1800" smtClean="0">
                <a:solidFill>
                  <a:srgbClr val="FF0000"/>
                </a:solidFill>
                <a:latin typeface="Times New Roman" panose="02020603050405020304" pitchFamily="18" charset="0"/>
              </a:rPr>
            </a:br>
            <a:endParaRPr lang="zh-CN" altLang="en-US" smtClean="0"/>
          </a:p>
        </p:txBody>
      </p:sp>
      <p:sp>
        <p:nvSpPr>
          <p:cNvPr id="50185" name="内容占位符 8"/>
          <p:cNvSpPr>
            <a:spLocks noGrp="1"/>
          </p:cNvSpPr>
          <p:nvPr>
            <p:ph idx="1"/>
          </p:nvPr>
        </p:nvSpPr>
        <p:spPr>
          <a:xfrm>
            <a:off x="685800" y="1600200"/>
            <a:ext cx="3810000" cy="4343400"/>
          </a:xfrm>
        </p:spPr>
        <p:txBody>
          <a:bodyPr/>
          <a:lstStyle/>
          <a:p>
            <a:r>
              <a:rPr lang="zh-CN" altLang="en-US" sz="2800" smtClean="0">
                <a:latin typeface="Times New Roman" panose="02020603050405020304" pitchFamily="18" charset="0"/>
              </a:rPr>
              <a:t>充分准备</a:t>
            </a:r>
            <a:endParaRPr lang="zh-CN" altLang="en-US" sz="2800" smtClean="0">
              <a:latin typeface="Times New Roman" panose="02020603050405020304" pitchFamily="18" charset="0"/>
            </a:endParaRPr>
          </a:p>
          <a:p>
            <a:r>
              <a:rPr lang="zh-CN" altLang="en-US" sz="2800" smtClean="0">
                <a:latin typeface="Times New Roman" panose="02020603050405020304" pitchFamily="18" charset="0"/>
              </a:rPr>
              <a:t>严格操作</a:t>
            </a:r>
            <a:endParaRPr lang="zh-CN" altLang="en-US" sz="2800" smtClean="0">
              <a:latin typeface="Times New Roman" panose="02020603050405020304" pitchFamily="18" charset="0"/>
            </a:endParaRPr>
          </a:p>
          <a:p>
            <a:r>
              <a:rPr lang="zh-CN" altLang="en-US" sz="2800" smtClean="0">
                <a:latin typeface="Times New Roman" panose="02020603050405020304" pitchFamily="18" charset="0"/>
              </a:rPr>
              <a:t>认真记录</a:t>
            </a:r>
            <a:endParaRPr lang="zh-CN" altLang="en-US" sz="2800" smtClean="0">
              <a:latin typeface="Times New Roman" panose="02020603050405020304" pitchFamily="18" charset="0"/>
            </a:endParaRPr>
          </a:p>
          <a:p>
            <a:r>
              <a:rPr lang="zh-CN" altLang="en-US" sz="2800" smtClean="0">
                <a:latin typeface="Times New Roman" panose="02020603050405020304" pitchFamily="18" charset="0"/>
              </a:rPr>
              <a:t>团结合作</a:t>
            </a:r>
            <a:endParaRPr lang="zh-CN" altLang="en-US" sz="2800" smtClean="0">
              <a:latin typeface="Times New Roman" panose="02020603050405020304" pitchFamily="18" charset="0"/>
            </a:endParaRPr>
          </a:p>
          <a:p>
            <a:r>
              <a:rPr lang="zh-CN" altLang="en-US" sz="2800" smtClean="0">
                <a:latin typeface="Times New Roman" panose="02020603050405020304" pitchFamily="18" charset="0"/>
              </a:rPr>
              <a:t>健康安全</a:t>
            </a:r>
            <a:endParaRPr lang="zh-CN" altLang="en-US" sz="2800" smtClean="0">
              <a:latin typeface="Times New Roman" panose="02020603050405020304" pitchFamily="18" charset="0"/>
            </a:endParaRPr>
          </a:p>
          <a:p>
            <a:r>
              <a:rPr lang="zh-CN" altLang="en-US" sz="2800" smtClean="0">
                <a:latin typeface="Times New Roman" panose="02020603050405020304" pitchFamily="18" charset="0"/>
              </a:rPr>
              <a:t>实验报告</a:t>
            </a:r>
            <a:endParaRPr lang="zh-CN" altLang="en-US" smtClean="0">
              <a:latin typeface="Times New Roman" panose="02020603050405020304" pitchFamily="18" charset="0"/>
            </a:endParaRPr>
          </a:p>
          <a:p>
            <a:endParaRPr lang="zh-CN" altLang="en-US" smtClean="0"/>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nodePh="1">
                                  <p:stCondLst>
                                    <p:cond delay="0"/>
                                  </p:stCondLst>
                                  <p:endCondLst>
                                    <p:cond evt="begin" delay="0">
                                      <p:tn val="5"/>
                                    </p:cond>
                                  </p:endCondLst>
                                  <p:childTnLst>
                                    <p:set>
                                      <p:cBhvr>
                                        <p:cTn id="6" dur="1" fill="hold">
                                          <p:stCondLst>
                                            <p:cond delay="0"/>
                                          </p:stCondLst>
                                        </p:cTn>
                                        <p:tgtEl>
                                          <p:spTgt spid="52229">
                                            <p:txEl>
                                              <p:pRg st="0" end="0"/>
                                            </p:txEl>
                                          </p:spTgt>
                                        </p:tgtEl>
                                        <p:attrNameLst>
                                          <p:attrName>style.visibility</p:attrName>
                                        </p:attrNameLst>
                                      </p:cBhvr>
                                      <p:to>
                                        <p:strVal val="visible"/>
                                      </p:to>
                                    </p:set>
                                    <p:anim calcmode="lin" valueType="num">
                                      <p:cBhvr additive="base">
                                        <p:cTn id="7" dur="500" fill="hold"/>
                                        <p:tgtEl>
                                          <p:spTgt spid="5222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22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32" fill="hold" grpId="0" nodeType="clickEffect">
                                  <p:stCondLst>
                                    <p:cond delay="0"/>
                                  </p:stCondLst>
                                  <p:childTnLst>
                                    <p:set>
                                      <p:cBhvr>
                                        <p:cTn id="12" dur="1" fill="hold">
                                          <p:stCondLst>
                                            <p:cond delay="0"/>
                                          </p:stCondLst>
                                        </p:cTn>
                                        <p:tgtEl>
                                          <p:spTgt spid="7">
                                            <p:txEl>
                                              <p:pRg st="4294967295" end="4294967295"/>
                                            </p:txEl>
                                          </p:spTgt>
                                        </p:tgtEl>
                                        <p:attrNameLst>
                                          <p:attrName>style.visibility</p:attrName>
                                        </p:attrNameLst>
                                      </p:cBhvr>
                                      <p:to>
                                        <p:strVal val="visible"/>
                                      </p:to>
                                    </p:set>
                                    <p:animEffect transition="in" filter="box(out)">
                                      <p:cBhvr>
                                        <p:cTn id="13" dur="500"/>
                                        <p:tgtEl>
                                          <p:spTgt spid="7">
                                            <p:txEl>
                                              <p:pRg st="4294967295" end="4294967295"/>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8" name="camera.wav"/>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7">
                                            <p:txEl>
                                              <p:pRg st="4294967295" end="4294967295"/>
                                            </p:txEl>
                                          </p:spTgt>
                                        </p:tgtEl>
                                        <p:attrNameLst>
                                          <p:attrName>style.visibility</p:attrName>
                                        </p:attrNameLst>
                                      </p:cBhvr>
                                      <p:to>
                                        <p:strVal val="visible"/>
                                      </p:to>
                                    </p:set>
                                    <p:animEffect transition="in" filter="box(out)">
                                      <p:cBhvr>
                                        <p:cTn id="18" dur="500"/>
                                        <p:tgtEl>
                                          <p:spTgt spid="7">
                                            <p:txEl>
                                              <p:pRg st="4294967295" end="4294967295"/>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8" name="camera.wav"/>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box(out)">
                                      <p:cBhvr>
                                        <p:cTn id="23" dur="500"/>
                                        <p:tgtEl>
                                          <p:spTgt spid="7">
                                            <p:txEl>
                                              <p:pRg st="0" end="0"/>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8" name="camera.wav"/>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box(out)">
                                      <p:cBhvr>
                                        <p:cTn id="28" dur="500"/>
                                        <p:tgtEl>
                                          <p:spTgt spid="7">
                                            <p:txEl>
                                              <p:pRg st="1" end="1"/>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8" name="camera.wav"/>
                                        </p:tgtEl>
                                      </p:cMediaNode>
                                    </p:audio>
                                  </p:subTnLst>
                                </p:cTn>
                              </p:par>
                            </p:childTnLst>
                          </p:cTn>
                        </p:par>
                      </p:childTnLst>
                    </p:cTn>
                  </p:par>
                  <p:par>
                    <p:cTn id="29" fill="hold">
                      <p:stCondLst>
                        <p:cond delay="indefinite"/>
                      </p:stCondLst>
                      <p:childTnLst>
                        <p:par>
                          <p:cTn id="30" fill="hold">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animEffect transition="in" filter="box(out)">
                                      <p:cBhvr>
                                        <p:cTn id="33" dur="500"/>
                                        <p:tgtEl>
                                          <p:spTgt spid="7">
                                            <p:txEl>
                                              <p:pRg st="2" end="2"/>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8" name="camera.wav"/>
                                        </p:tgtEl>
                                      </p:cMediaNode>
                                    </p:audio>
                                  </p:subTnLst>
                                </p:cTn>
                              </p:par>
                            </p:childTnLst>
                          </p:cTn>
                        </p:par>
                      </p:childTnLst>
                    </p:cTn>
                  </p:par>
                  <p:par>
                    <p:cTn id="34" fill="hold">
                      <p:stCondLst>
                        <p:cond delay="indefinite"/>
                      </p:stCondLst>
                      <p:childTnLst>
                        <p:par>
                          <p:cTn id="35" fill="hold">
                            <p:stCondLst>
                              <p:cond delay="0"/>
                            </p:stCondLst>
                            <p:childTnLst>
                              <p:par>
                                <p:cTn id="36" presetID="4" presetClass="entr" presetSubtype="32" fill="hold" grpId="0" nodeType="click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Effect transition="in" filter="box(out)">
                                      <p:cBhvr>
                                        <p:cTn id="38" dur="500"/>
                                        <p:tgtEl>
                                          <p:spTgt spid="7">
                                            <p:txEl>
                                              <p:pRg st="3" end="3"/>
                                            </p:txEl>
                                          </p:spTgt>
                                        </p:tgtEl>
                                      </p:cBhvr>
                                    </p:animEffect>
                                  </p:childTnLst>
                                  <p:subTnLst>
                                    <p:audio>
                                      <p:cMediaNode>
                                        <p:cTn display="0" masterRel="sameClick">
                                          <p:stCondLst>
                                            <p:cond evt="begin" delay="0">
                                              <p:tn val="36"/>
                                            </p:cond>
                                          </p:stCondLst>
                                          <p:endCondLst>
                                            <p:cond evt="onStopAudio" delay="0">
                                              <p:tgtEl>
                                                <p:sldTgt/>
                                              </p:tgtEl>
                                            </p:cond>
                                          </p:endCondLst>
                                        </p:cTn>
                                        <p:tgtEl>
                                          <p:sndTgt r:embed="rId8" name="camera.wav"/>
                                        </p:tgtEl>
                                      </p:cMediaNode>
                                    </p:audio>
                                  </p:subTnLst>
                                </p:cTn>
                              </p:par>
                            </p:childTnLst>
                          </p:cTn>
                        </p:par>
                      </p:childTnLst>
                    </p:cTn>
                  </p:par>
                  <p:par>
                    <p:cTn id="39" fill="hold">
                      <p:stCondLst>
                        <p:cond delay="indefinite"/>
                      </p:stCondLst>
                      <p:childTnLst>
                        <p:par>
                          <p:cTn id="40" fill="hold">
                            <p:stCondLst>
                              <p:cond delay="0"/>
                            </p:stCondLst>
                            <p:childTnLst>
                              <p:par>
                                <p:cTn id="41" presetID="4" presetClass="entr" presetSubtype="32" fill="hold" grpId="0" nodeType="click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animEffect transition="in" filter="box(out)">
                                      <p:cBhvr>
                                        <p:cTn id="43" dur="500"/>
                                        <p:tgtEl>
                                          <p:spTgt spid="7">
                                            <p:txEl>
                                              <p:pRg st="4" end="4"/>
                                            </p:txEl>
                                          </p:spTgt>
                                        </p:tgtEl>
                                      </p:cBhvr>
                                    </p:animEffect>
                                  </p:childTnLst>
                                  <p:subTnLst>
                                    <p:audio>
                                      <p:cMediaNode>
                                        <p:cTn display="0" masterRel="sameClick">
                                          <p:stCondLst>
                                            <p:cond evt="begin" delay="0">
                                              <p:tn val="41"/>
                                            </p:cond>
                                          </p:stCondLst>
                                          <p:endCondLst>
                                            <p:cond evt="onStopAudio" delay="0">
                                              <p:tgtEl>
                                                <p:sldTgt/>
                                              </p:tgtEl>
                                            </p:cond>
                                          </p:endCondLst>
                                        </p:cTn>
                                        <p:tgtEl>
                                          <p:sndTgt r:embed="rId8"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4"/>
          <p:cNvSpPr>
            <a:spLocks noChangeArrowheads="1"/>
          </p:cNvSpPr>
          <p:nvPr>
            <p:custDataLst>
              <p:tags r:id="rId1"/>
            </p:custDataLst>
          </p:nvPr>
        </p:nvSpPr>
        <p:spPr bwMode="auto">
          <a:xfrm>
            <a:off x="1968500" y="838200"/>
            <a:ext cx="5029200" cy="596900"/>
          </a:xfrm>
          <a:prstGeom prst="rect">
            <a:avLst/>
          </a:prstGeom>
          <a:noFill/>
          <a:ln w="9525">
            <a:noFill/>
            <a:miter lim="800000"/>
          </a:ln>
          <a:effectLst/>
        </p:spPr>
        <p:txBody>
          <a:bodyPr anchor="ctr"/>
          <a:lstStyle/>
          <a:p>
            <a:pPr>
              <a:buFont typeface="Arial" panose="020B0604020202020204" pitchFamily="34" charset="0"/>
              <a:buNone/>
              <a:defRPr/>
            </a:pPr>
            <a:endParaRPr lang="zh-CN" altLang="en-US" sz="5400" dirty="0">
              <a:solidFill>
                <a:srgbClr val="FF0000"/>
              </a:solidFill>
              <a:effectLst>
                <a:outerShdw blurRad="38100" dist="38100" dir="2700000" algn="tl">
                  <a:srgbClr val="C0C0C0"/>
                </a:outerShdw>
              </a:effectLst>
              <a:latin typeface="宋体" panose="02010600030101010101" pitchFamily="2" charset="-122"/>
            </a:endParaRPr>
          </a:p>
        </p:txBody>
      </p:sp>
      <p:sp>
        <p:nvSpPr>
          <p:cNvPr id="60421" name="Rectangle 5"/>
          <p:cNvSpPr>
            <a:spLocks noChangeArrowheads="1"/>
          </p:cNvSpPr>
          <p:nvPr>
            <p:custDataLst>
              <p:tags r:id="rId2"/>
            </p:custDataLst>
          </p:nvPr>
        </p:nvSpPr>
        <p:spPr bwMode="auto">
          <a:xfrm>
            <a:off x="381000" y="1676400"/>
            <a:ext cx="8763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SzPct val="40000"/>
              <a:buFont typeface="Wingdings" panose="05000000000000000000" pitchFamily="2" charset="2"/>
              <a:buChar char="n"/>
            </a:pPr>
            <a:endParaRPr lang="en-US" altLang="zh-CN" sz="2000">
              <a:latin typeface="宋体" panose="02010600030101010101" pitchFamily="2" charset="-122"/>
            </a:endParaRPr>
          </a:p>
        </p:txBody>
      </p:sp>
      <p:sp>
        <p:nvSpPr>
          <p:cNvPr id="55300" name="标题 3"/>
          <p:cNvSpPr>
            <a:spLocks noGrp="1"/>
          </p:cNvSpPr>
          <p:nvPr>
            <p:ph type="title"/>
          </p:nvPr>
        </p:nvSpPr>
        <p:spPr>
          <a:xfrm>
            <a:off x="400078" y="762000"/>
            <a:ext cx="8229600" cy="1143000"/>
          </a:xfrm>
        </p:spPr>
        <p:txBody>
          <a:bodyPr/>
          <a:lstStyle/>
          <a:p>
            <a:r>
              <a:rPr lang="zh-CN" altLang="en-US" sz="3600" dirty="0" smtClean="0"/>
              <a:t>考 试 形 式</a:t>
            </a:r>
            <a:br>
              <a:rPr lang="zh-CN" altLang="en-US" sz="3600" dirty="0" smtClean="0"/>
            </a:br>
            <a:endParaRPr lang="zh-CN" altLang="en-US" sz="3600" dirty="0" smtClean="0"/>
          </a:p>
        </p:txBody>
      </p:sp>
      <p:sp>
        <p:nvSpPr>
          <p:cNvPr id="5" name="内容占位符 4"/>
          <p:cNvSpPr>
            <a:spLocks noGrp="1"/>
          </p:cNvSpPr>
          <p:nvPr>
            <p:ph idx="1"/>
          </p:nvPr>
        </p:nvSpPr>
        <p:spPr>
          <a:xfrm>
            <a:off x="665480" y="1905000"/>
            <a:ext cx="8229600" cy="4525963"/>
          </a:xfrm>
        </p:spPr>
        <p:txBody>
          <a:bodyPr/>
          <a:lstStyle/>
          <a:p>
            <a:pPr eaLnBrk="1" hangingPunct="1">
              <a:lnSpc>
                <a:spcPct val="150000"/>
              </a:lnSpc>
              <a:buSzPct val="40000"/>
              <a:buFont typeface="Wingdings" panose="05000000000000000000" pitchFamily="2" charset="2"/>
              <a:buChar char="n"/>
              <a:defRPr/>
            </a:pPr>
            <a:r>
              <a:rPr lang="zh-CN" altLang="en-US" sz="2800" dirty="0" smtClean="0"/>
              <a:t>实验操作：</a:t>
            </a:r>
            <a:r>
              <a:rPr lang="en-US" altLang="zh-CN" sz="2800" dirty="0" smtClean="0"/>
              <a:t>10%  </a:t>
            </a:r>
            <a:endParaRPr lang="en-US" altLang="zh-CN" sz="2800" dirty="0" smtClean="0"/>
          </a:p>
          <a:p>
            <a:pPr eaLnBrk="1" hangingPunct="1">
              <a:lnSpc>
                <a:spcPct val="150000"/>
              </a:lnSpc>
              <a:buSzPct val="40000"/>
              <a:buFont typeface="Wingdings" panose="05000000000000000000" pitchFamily="2" charset="2"/>
              <a:buChar char="n"/>
              <a:defRPr/>
            </a:pPr>
            <a:r>
              <a:rPr lang="zh-CN" altLang="en-US" sz="2800" dirty="0" smtClean="0">
                <a:sym typeface="+mn-ea"/>
              </a:rPr>
              <a:t>期末考试：</a:t>
            </a:r>
            <a:r>
              <a:rPr lang="en-US" altLang="zh-CN" sz="2800" dirty="0" smtClean="0">
                <a:sym typeface="+mn-ea"/>
              </a:rPr>
              <a:t>20%</a:t>
            </a:r>
            <a:endParaRPr lang="en-US" altLang="zh-CN" sz="2800" dirty="0" smtClean="0"/>
          </a:p>
          <a:p>
            <a:pPr eaLnBrk="1" hangingPunct="1">
              <a:lnSpc>
                <a:spcPct val="150000"/>
              </a:lnSpc>
              <a:buSzPct val="40000"/>
              <a:buFont typeface="Wingdings" panose="05000000000000000000" pitchFamily="2" charset="2"/>
              <a:buChar char="n"/>
              <a:defRPr/>
            </a:pPr>
            <a:r>
              <a:rPr lang="zh-CN" altLang="en-US" sz="2800" dirty="0" smtClean="0">
                <a:sym typeface="+mn-ea"/>
              </a:rPr>
              <a:t>实验报告：</a:t>
            </a:r>
            <a:r>
              <a:rPr lang="en-US" altLang="zh-CN" sz="2800" dirty="0" smtClean="0">
                <a:sym typeface="+mn-ea"/>
              </a:rPr>
              <a:t>60%  </a:t>
            </a:r>
            <a:r>
              <a:rPr lang="en-US" altLang="zh-CN" sz="2800" dirty="0" smtClean="0"/>
              <a:t> </a:t>
            </a:r>
            <a:endParaRPr lang="en-US" altLang="zh-CN" sz="2800" dirty="0" smtClean="0"/>
          </a:p>
          <a:p>
            <a:pPr eaLnBrk="1" hangingPunct="1">
              <a:lnSpc>
                <a:spcPct val="150000"/>
              </a:lnSpc>
              <a:buSzPct val="40000"/>
              <a:buFont typeface="Wingdings" panose="05000000000000000000" pitchFamily="2" charset="2"/>
              <a:buChar char="n"/>
              <a:defRPr/>
            </a:pPr>
            <a:r>
              <a:rPr lang="zh-CN" altLang="en-US" sz="2800" dirty="0" smtClean="0"/>
              <a:t>科学素质：</a:t>
            </a:r>
            <a:r>
              <a:rPr lang="en-US" altLang="zh-CN" sz="2800" dirty="0" smtClean="0"/>
              <a:t>10%</a:t>
            </a:r>
            <a:endParaRPr lang="en-US" altLang="zh-CN" sz="2800" dirty="0" smtClean="0"/>
          </a:p>
          <a:p>
            <a:pPr>
              <a:lnSpc>
                <a:spcPct val="150000"/>
              </a:lnSpc>
              <a:defRPr/>
            </a:pPr>
            <a:endParaRPr lang="zh-CN" altLang="en-US" dirty="0"/>
          </a:p>
        </p:txBody>
      </p:sp>
      <p:sp>
        <p:nvSpPr>
          <p:cNvPr id="6" name="Line 9"/>
          <p:cNvSpPr>
            <a:spLocks noChangeShapeType="1"/>
          </p:cNvSpPr>
          <p:nvPr>
            <p:custDataLst>
              <p:tags r:id="rId3"/>
            </p:custDataLst>
          </p:nvPr>
        </p:nvSpPr>
        <p:spPr bwMode="auto">
          <a:xfrm>
            <a:off x="76318" y="1371654"/>
            <a:ext cx="9144000" cy="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 name="文本框 1"/>
          <p:cNvSpPr txBox="1"/>
          <p:nvPr/>
        </p:nvSpPr>
        <p:spPr>
          <a:xfrm>
            <a:off x="4953000" y="1828800"/>
            <a:ext cx="2829560" cy="922020"/>
          </a:xfrm>
          <a:prstGeom prst="rect">
            <a:avLst/>
          </a:prstGeom>
          <a:solidFill>
            <a:schemeClr val="accent5">
              <a:lumMod val="20000"/>
              <a:lumOff val="80000"/>
            </a:schemeClr>
          </a:solidFill>
          <a:ln w="38100">
            <a:solidFill>
              <a:srgbClr val="92D050"/>
            </a:solidFill>
          </a:ln>
        </p:spPr>
        <p:txBody>
          <a:bodyPr wrap="square" rtlCol="0" anchor="t">
            <a:spAutoFit/>
          </a:bodyPr>
          <a:p>
            <a:r>
              <a:rPr lang="zh-CN" altLang="en-US" dirty="0" smtClean="0">
                <a:solidFill>
                  <a:schemeClr val="bg2">
                    <a:lumMod val="25000"/>
                  </a:schemeClr>
                </a:solidFill>
                <a:latin typeface="微软雅黑" panose="020B0503020204020204" pitchFamily="34" charset="-122"/>
                <a:ea typeface="微软雅黑" panose="020B0503020204020204" pitchFamily="34" charset="-122"/>
                <a:sym typeface="+mn-ea"/>
              </a:rPr>
              <a:t>个人操作技能</a:t>
            </a:r>
            <a:endParaRPr lang="zh-CN" altLang="en-US" dirty="0" smtClean="0">
              <a:solidFill>
                <a:schemeClr val="bg2">
                  <a:lumMod val="25000"/>
                </a:schemeClr>
              </a:solidFill>
              <a:latin typeface="微软雅黑" panose="020B0503020204020204" pitchFamily="34" charset="-122"/>
              <a:ea typeface="微软雅黑" panose="020B0503020204020204" pitchFamily="34" charset="-122"/>
            </a:endParaRPr>
          </a:p>
          <a:p>
            <a:r>
              <a:rPr lang="zh-CN" altLang="en-US">
                <a:solidFill>
                  <a:schemeClr val="bg2">
                    <a:lumMod val="25000"/>
                  </a:schemeClr>
                </a:solidFill>
                <a:latin typeface="微软雅黑" panose="020B0503020204020204" pitchFamily="34" charset="-122"/>
                <a:ea typeface="微软雅黑" panose="020B0503020204020204" pitchFamily="34" charset="-122"/>
                <a:sym typeface="+mn-ea"/>
              </a:rPr>
              <a:t>操作</a:t>
            </a:r>
            <a:r>
              <a:rPr lang="zh-CN" altLang="en-US">
                <a:solidFill>
                  <a:schemeClr val="bg2">
                    <a:lumMod val="25000"/>
                  </a:schemeClr>
                </a:solidFill>
                <a:latin typeface="微软雅黑" panose="020B0503020204020204" pitchFamily="34" charset="-122"/>
                <a:ea typeface="微软雅黑" panose="020B0503020204020204" pitchFamily="34" charset="-122"/>
                <a:sym typeface="+mn-ea"/>
              </a:rPr>
              <a:t>规范，</a:t>
            </a:r>
            <a:r>
              <a:rPr lang="zh-CN" altLang="en-US">
                <a:solidFill>
                  <a:schemeClr val="bg2">
                    <a:lumMod val="25000"/>
                  </a:schemeClr>
                </a:solidFill>
                <a:latin typeface="微软雅黑" panose="020B0503020204020204" pitchFamily="34" charset="-122"/>
                <a:ea typeface="微软雅黑" panose="020B0503020204020204" pitchFamily="34" charset="-122"/>
                <a:sym typeface="+mn-ea"/>
              </a:rPr>
              <a:t>有无实验失误、动手能力、完成速度等。</a:t>
            </a:r>
            <a:endParaRPr lang="zh-CN" altLang="en-US">
              <a:solidFill>
                <a:schemeClr val="bg2">
                  <a:lumMod val="25000"/>
                </a:schemeClr>
              </a:solidFill>
              <a:latin typeface="微软雅黑" panose="020B0503020204020204" pitchFamily="34" charset="-122"/>
              <a:ea typeface="微软雅黑" panose="020B0503020204020204" pitchFamily="34" charset="-122"/>
              <a:sym typeface="+mn-ea"/>
            </a:endParaRPr>
          </a:p>
        </p:txBody>
      </p:sp>
      <p:sp>
        <p:nvSpPr>
          <p:cNvPr id="18" name="文本框 17"/>
          <p:cNvSpPr txBox="1"/>
          <p:nvPr>
            <p:custDataLst>
              <p:tags r:id="rId4"/>
            </p:custDataLst>
          </p:nvPr>
        </p:nvSpPr>
        <p:spPr>
          <a:xfrm>
            <a:off x="4953000" y="2895600"/>
            <a:ext cx="2838450" cy="368300"/>
          </a:xfrm>
          <a:prstGeom prst="rect">
            <a:avLst/>
          </a:prstGeom>
          <a:solidFill>
            <a:schemeClr val="accent5">
              <a:lumMod val="20000"/>
              <a:lumOff val="80000"/>
            </a:schemeClr>
          </a:solidFill>
          <a:ln w="38100">
            <a:solidFill>
              <a:srgbClr val="92D050"/>
            </a:solidFill>
          </a:ln>
        </p:spPr>
        <p:txBody>
          <a:bodyPr wrap="square" rtlCol="0" anchor="t">
            <a:spAutoFit/>
          </a:bodyPr>
          <a:p>
            <a:r>
              <a:rPr lang="zh-CN" altLang="en-US" sz="1800" dirty="0" smtClean="0">
                <a:solidFill>
                  <a:schemeClr val="bg2">
                    <a:lumMod val="25000"/>
                  </a:schemeClr>
                </a:solidFill>
                <a:latin typeface="微软雅黑" panose="020B0503020204020204" pitchFamily="34" charset="-122"/>
                <a:ea typeface="微软雅黑" panose="020B0503020204020204" pitchFamily="34" charset="-122"/>
                <a:sym typeface="+mn-ea"/>
              </a:rPr>
              <a:t>试题库，面试。</a:t>
            </a:r>
            <a:endParaRPr lang="zh-CN" altLang="en-US" sz="1800" dirty="0" smtClean="0">
              <a:solidFill>
                <a:schemeClr val="bg2">
                  <a:lumMod val="25000"/>
                </a:schemeClr>
              </a:solidFill>
              <a:latin typeface="微软雅黑" panose="020B0503020204020204" pitchFamily="34" charset="-122"/>
              <a:ea typeface="微软雅黑" panose="020B0503020204020204" pitchFamily="34" charset="-122"/>
              <a:sym typeface="+mn-ea"/>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nodePh="1">
                                  <p:stCondLst>
                                    <p:cond delay="0"/>
                                  </p:stCondLst>
                                  <p:endCondLst>
                                    <p:cond evt="begin" delay="0">
                                      <p:tn val="5"/>
                                    </p:cond>
                                  </p:endCondLst>
                                  <p:childTnLst>
                                    <p:set>
                                      <p:cBhvr>
                                        <p:cTn id="6" dur="1" fill="hold">
                                          <p:stCondLst>
                                            <p:cond delay="0"/>
                                          </p:stCondLst>
                                        </p:cTn>
                                        <p:tgtEl>
                                          <p:spTgt spid="60421">
                                            <p:txEl>
                                              <p:pRg st="0" end="0"/>
                                            </p:txEl>
                                          </p:spTgt>
                                        </p:tgtEl>
                                        <p:attrNameLst>
                                          <p:attrName>style.visibility</p:attrName>
                                        </p:attrNameLst>
                                      </p:cBhvr>
                                      <p:to>
                                        <p:strVal val="visible"/>
                                      </p:to>
                                    </p:set>
                                    <p:animEffect transition="in" filter="wipe(left)">
                                      <p:cBhvr>
                                        <p:cTn id="7" dur="500"/>
                                        <p:tgtEl>
                                          <p:spTgt spid="604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1"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4"/>
          <p:cNvSpPr>
            <a:spLocks noChangeArrowheads="1"/>
          </p:cNvSpPr>
          <p:nvPr>
            <p:custDataLst>
              <p:tags r:id="rId1"/>
            </p:custDataLst>
          </p:nvPr>
        </p:nvSpPr>
        <p:spPr bwMode="auto">
          <a:xfrm>
            <a:off x="368300" y="762000"/>
            <a:ext cx="8229600" cy="1143000"/>
          </a:xfrm>
          <a:prstGeom prst="rect">
            <a:avLst/>
          </a:prstGeom>
          <a:noFill/>
          <a:ln w="9525">
            <a:noFill/>
            <a:miter lim="800000"/>
          </a:ln>
          <a:effectLst/>
        </p:spPr>
        <p:txBody>
          <a:bodyPr anchor="ctr"/>
          <a:lstStyle/>
          <a:p>
            <a:pPr>
              <a:buFont typeface="Arial" panose="020B0604020202020204" pitchFamily="34" charset="0"/>
              <a:buNone/>
              <a:defRPr/>
            </a:pPr>
            <a:endParaRPr lang="zh-CN" altLang="en-US" sz="4400" dirty="0">
              <a:solidFill>
                <a:srgbClr val="FF0000"/>
              </a:solidFill>
              <a:effectLst>
                <a:outerShdw blurRad="38100" dist="38100" dir="2700000" algn="tl">
                  <a:srgbClr val="C0C0C0"/>
                </a:outerShdw>
              </a:effectLst>
              <a:latin typeface="宋体" panose="02010600030101010101" pitchFamily="2" charset="-122"/>
            </a:endParaRPr>
          </a:p>
        </p:txBody>
      </p:sp>
      <p:sp>
        <p:nvSpPr>
          <p:cNvPr id="61445" name="Rectangle 5"/>
          <p:cNvSpPr>
            <a:spLocks noChangeArrowheads="1"/>
          </p:cNvSpPr>
          <p:nvPr>
            <p:custDataLst>
              <p:tags r:id="rId2"/>
            </p:custDataLst>
          </p:nvPr>
        </p:nvSpPr>
        <p:spPr bwMode="auto">
          <a:xfrm>
            <a:off x="1282700" y="2468563"/>
            <a:ext cx="2984500"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FontTx/>
              <a:buChar char="•"/>
            </a:pPr>
            <a:endParaRPr lang="zh-CN" altLang="en-US" sz="3200"/>
          </a:p>
        </p:txBody>
      </p:sp>
      <p:sp>
        <p:nvSpPr>
          <p:cNvPr id="61446" name="Rectangle 6"/>
          <p:cNvSpPr>
            <a:spLocks noChangeArrowheads="1"/>
          </p:cNvSpPr>
          <p:nvPr>
            <p:custDataLst>
              <p:tags r:id="rId3"/>
            </p:custDataLst>
          </p:nvPr>
        </p:nvSpPr>
        <p:spPr bwMode="auto">
          <a:xfrm>
            <a:off x="4724400" y="2468563"/>
            <a:ext cx="3822700" cy="240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FontTx/>
              <a:buChar char="•"/>
            </a:pPr>
            <a:endParaRPr lang="zh-CN" altLang="en-US" sz="3200"/>
          </a:p>
        </p:txBody>
      </p:sp>
      <p:sp>
        <p:nvSpPr>
          <p:cNvPr id="6" name="矩形 5"/>
          <p:cNvSpPr/>
          <p:nvPr>
            <p:custDataLst>
              <p:tags r:id="rId4"/>
            </p:custDataLst>
          </p:nvPr>
        </p:nvSpPr>
        <p:spPr>
          <a:xfrm>
            <a:off x="1295400" y="5486400"/>
            <a:ext cx="6340475" cy="584200"/>
          </a:xfrm>
          <a:prstGeom prst="rect">
            <a:avLst/>
          </a:prstGeom>
          <a:solidFill>
            <a:srgbClr val="FFFF00"/>
          </a:solidFill>
        </p:spPr>
        <p:style>
          <a:lnRef idx="1">
            <a:schemeClr val="accent2"/>
          </a:lnRef>
          <a:fillRef idx="2">
            <a:schemeClr val="accent2"/>
          </a:fillRef>
          <a:effectRef idx="1">
            <a:schemeClr val="accent2"/>
          </a:effectRef>
          <a:fontRef idx="minor">
            <a:schemeClr val="dk1"/>
          </a:fontRef>
        </p:style>
        <p:txBody>
          <a:bodyPr wrap="none">
            <a:spAutoFit/>
          </a:bodyPr>
          <a:lstStyle/>
          <a:p>
            <a:pPr>
              <a:buFont typeface="Arial" panose="020B0604020202020204" pitchFamily="34" charset="0"/>
              <a:buNone/>
              <a:defRPr/>
            </a:pPr>
            <a:r>
              <a:rPr lang="zh-CN" altLang="en-US" sz="3200" dirty="0"/>
              <a:t>正确的学习态度和良好的实验习惯</a:t>
            </a:r>
            <a:endParaRPr lang="zh-CN" altLang="en-US" sz="3200" dirty="0"/>
          </a:p>
        </p:txBody>
      </p:sp>
      <p:sp>
        <p:nvSpPr>
          <p:cNvPr id="56326" name="标题 8"/>
          <p:cNvSpPr>
            <a:spLocks noGrp="1"/>
          </p:cNvSpPr>
          <p:nvPr>
            <p:ph type="title"/>
          </p:nvPr>
        </p:nvSpPr>
        <p:spPr>
          <a:xfrm>
            <a:off x="457200" y="838200"/>
            <a:ext cx="8229600" cy="1143000"/>
          </a:xfrm>
        </p:spPr>
        <p:txBody>
          <a:bodyPr/>
          <a:lstStyle/>
          <a:p>
            <a:r>
              <a:rPr lang="zh-CN" altLang="en-US" smtClean="0"/>
              <a:t>科 学 素 质</a:t>
            </a:r>
            <a:br>
              <a:rPr lang="zh-CN" altLang="en-US" smtClean="0"/>
            </a:br>
            <a:endParaRPr lang="zh-CN" altLang="en-US" smtClean="0"/>
          </a:p>
        </p:txBody>
      </p:sp>
      <p:sp>
        <p:nvSpPr>
          <p:cNvPr id="56327" name="文本占位符 9"/>
          <p:cNvSpPr>
            <a:spLocks noGrp="1"/>
          </p:cNvSpPr>
          <p:nvPr>
            <p:ph type="body" idx="1"/>
          </p:nvPr>
        </p:nvSpPr>
        <p:spPr/>
        <p:txBody>
          <a:bodyPr/>
          <a:lstStyle/>
          <a:p>
            <a:endParaRPr lang="zh-CN" altLang="en-US" smtClean="0"/>
          </a:p>
        </p:txBody>
      </p:sp>
      <p:sp>
        <p:nvSpPr>
          <p:cNvPr id="56328" name="内容占位符 10"/>
          <p:cNvSpPr>
            <a:spLocks noGrp="1"/>
          </p:cNvSpPr>
          <p:nvPr>
            <p:ph sz="half" idx="2"/>
          </p:nvPr>
        </p:nvSpPr>
        <p:spPr>
          <a:xfrm>
            <a:off x="685800" y="2286000"/>
            <a:ext cx="4040188" cy="3951288"/>
          </a:xfrm>
        </p:spPr>
        <p:txBody>
          <a:bodyPr/>
          <a:lstStyle/>
          <a:p>
            <a:pPr>
              <a:lnSpc>
                <a:spcPct val="150000"/>
              </a:lnSpc>
            </a:pPr>
            <a:r>
              <a:rPr lang="zh-CN" altLang="en-US" sz="2800" smtClean="0">
                <a:latin typeface="Arial" panose="020B0604020202020204" pitchFamily="34" charset="0"/>
              </a:rPr>
              <a:t>课堂提问</a:t>
            </a:r>
            <a:endParaRPr lang="zh-CN" altLang="en-US" sz="2800" smtClean="0">
              <a:latin typeface="Arial" panose="020B0604020202020204" pitchFamily="34" charset="0"/>
            </a:endParaRPr>
          </a:p>
          <a:p>
            <a:pPr>
              <a:lnSpc>
                <a:spcPct val="150000"/>
              </a:lnSpc>
            </a:pPr>
            <a:r>
              <a:rPr lang="zh-CN" altLang="en-US" sz="2800" smtClean="0">
                <a:latin typeface="Arial" panose="020B0604020202020204" pitchFamily="34" charset="0"/>
              </a:rPr>
              <a:t>原始实验记录</a:t>
            </a:r>
            <a:endParaRPr lang="zh-CN" altLang="en-US" sz="2800" smtClean="0">
              <a:latin typeface="Arial" panose="020B0604020202020204" pitchFamily="34" charset="0"/>
            </a:endParaRPr>
          </a:p>
          <a:p>
            <a:pPr>
              <a:lnSpc>
                <a:spcPct val="150000"/>
              </a:lnSpc>
            </a:pPr>
            <a:r>
              <a:rPr lang="zh-CN" altLang="en-US" sz="2800" smtClean="0">
                <a:latin typeface="Arial" panose="020B0604020202020204" pitchFamily="34" charset="0"/>
              </a:rPr>
              <a:t>团队合作</a:t>
            </a:r>
            <a:endParaRPr lang="zh-CN" altLang="en-US" sz="2800" smtClean="0">
              <a:latin typeface="Arial" panose="020B0604020202020204" pitchFamily="34" charset="0"/>
            </a:endParaRPr>
          </a:p>
          <a:p>
            <a:pPr>
              <a:lnSpc>
                <a:spcPct val="150000"/>
              </a:lnSpc>
            </a:pPr>
            <a:r>
              <a:rPr lang="zh-CN" altLang="en-US" sz="2800" smtClean="0">
                <a:latin typeface="Arial" panose="020B0604020202020204" pitchFamily="34" charset="0"/>
              </a:rPr>
              <a:t>课堂纪律</a:t>
            </a:r>
            <a:endParaRPr lang="zh-CN" altLang="en-US" smtClean="0">
              <a:latin typeface="Arial" panose="020B0604020202020204" pitchFamily="34" charset="0"/>
            </a:endParaRPr>
          </a:p>
          <a:p>
            <a:endParaRPr lang="zh-CN" altLang="en-US" smtClean="0"/>
          </a:p>
        </p:txBody>
      </p:sp>
      <p:sp>
        <p:nvSpPr>
          <p:cNvPr id="56329" name="文本占位符 11"/>
          <p:cNvSpPr>
            <a:spLocks noGrp="1"/>
          </p:cNvSpPr>
          <p:nvPr>
            <p:ph type="body" sz="quarter" idx="3"/>
          </p:nvPr>
        </p:nvSpPr>
        <p:spPr/>
        <p:txBody>
          <a:bodyPr/>
          <a:lstStyle/>
          <a:p>
            <a:endParaRPr lang="zh-CN" altLang="en-US" smtClean="0"/>
          </a:p>
        </p:txBody>
      </p:sp>
      <p:sp>
        <p:nvSpPr>
          <p:cNvPr id="56330" name="内容占位符 12"/>
          <p:cNvSpPr>
            <a:spLocks noGrp="1"/>
          </p:cNvSpPr>
          <p:nvPr>
            <p:ph sz="quarter" idx="4"/>
          </p:nvPr>
        </p:nvSpPr>
        <p:spPr>
          <a:xfrm>
            <a:off x="4724400" y="2209800"/>
            <a:ext cx="4041775" cy="3951288"/>
          </a:xfrm>
        </p:spPr>
        <p:txBody>
          <a:bodyPr/>
          <a:lstStyle/>
          <a:p>
            <a:pPr>
              <a:lnSpc>
                <a:spcPct val="150000"/>
              </a:lnSpc>
            </a:pPr>
            <a:r>
              <a:rPr lang="zh-CN" altLang="en-US" sz="2800" smtClean="0">
                <a:latin typeface="Arial" panose="020B0604020202020204" pitchFamily="34" charset="0"/>
              </a:rPr>
              <a:t>仪器、用具的使用</a:t>
            </a:r>
            <a:endParaRPr lang="zh-CN" altLang="en-US" sz="2800" smtClean="0">
              <a:latin typeface="Arial" panose="020B0604020202020204" pitchFamily="34" charset="0"/>
            </a:endParaRPr>
          </a:p>
          <a:p>
            <a:pPr>
              <a:lnSpc>
                <a:spcPct val="150000"/>
              </a:lnSpc>
            </a:pPr>
            <a:r>
              <a:rPr lang="zh-CN" altLang="en-US" sz="2800" smtClean="0">
                <a:latin typeface="Arial" panose="020B0604020202020204" pitchFamily="34" charset="0"/>
              </a:rPr>
              <a:t>台面整洁</a:t>
            </a:r>
            <a:endParaRPr lang="zh-CN" altLang="en-US" sz="2800" smtClean="0">
              <a:latin typeface="Arial" panose="020B0604020202020204" pitchFamily="34" charset="0"/>
            </a:endParaRPr>
          </a:p>
          <a:p>
            <a:pPr>
              <a:lnSpc>
                <a:spcPct val="150000"/>
              </a:lnSpc>
            </a:pPr>
            <a:r>
              <a:rPr lang="zh-CN" altLang="en-US" sz="2800" smtClean="0">
                <a:latin typeface="Arial" panose="020B0604020202020204" pitchFamily="34" charset="0"/>
              </a:rPr>
              <a:t>考勤</a:t>
            </a:r>
            <a:endParaRPr lang="zh-CN" altLang="en-US" sz="2800" smtClean="0">
              <a:latin typeface="Arial" panose="020B0604020202020204" pitchFamily="34" charset="0"/>
            </a:endParaRPr>
          </a:p>
          <a:p>
            <a:pPr>
              <a:lnSpc>
                <a:spcPct val="150000"/>
              </a:lnSpc>
            </a:pPr>
            <a:r>
              <a:rPr lang="zh-CN" altLang="en-US" sz="2800" smtClean="0">
                <a:latin typeface="Arial" panose="020B0604020202020204" pitchFamily="34" charset="0"/>
              </a:rPr>
              <a:t>卫生值日</a:t>
            </a:r>
            <a:endParaRPr lang="zh-CN" altLang="en-US" sz="2800" smtClean="0">
              <a:latin typeface="Arial" panose="020B0604020202020204" pitchFamily="34" charset="0"/>
            </a:endParaRPr>
          </a:p>
          <a:p>
            <a:endParaRPr lang="zh-CN" altLang="en-US" smtClean="0"/>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61445">
                                            <p:txEl>
                                              <p:pRg st="0" end="0"/>
                                            </p:txEl>
                                          </p:spTgt>
                                        </p:tgtEl>
                                        <p:attrNameLst>
                                          <p:attrName>style.visibility</p:attrName>
                                        </p:attrNameLst>
                                      </p:cBhvr>
                                      <p:to>
                                        <p:strVal val="visible"/>
                                      </p:to>
                                    </p:set>
                                    <p:animEffect transition="in" filter="blinds(horizontal)">
                                      <p:cBhvr>
                                        <p:cTn id="7" dur="500"/>
                                        <p:tgtEl>
                                          <p:spTgt spid="614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nodePh="1">
                                  <p:stCondLst>
                                    <p:cond delay="0"/>
                                  </p:stCondLst>
                                  <p:endCondLst>
                                    <p:cond evt="begin" delay="0">
                                      <p:tn val="10"/>
                                    </p:cond>
                                  </p:endCondLst>
                                  <p:childTnLst>
                                    <p:set>
                                      <p:cBhvr>
                                        <p:cTn id="11" dur="1" fill="hold">
                                          <p:stCondLst>
                                            <p:cond delay="0"/>
                                          </p:stCondLst>
                                        </p:cTn>
                                        <p:tgtEl>
                                          <p:spTgt spid="61446">
                                            <p:txEl>
                                              <p:pRg st="0" end="0"/>
                                            </p:txEl>
                                          </p:spTgt>
                                        </p:tgtEl>
                                        <p:attrNameLst>
                                          <p:attrName>style.visibility</p:attrName>
                                        </p:attrNameLst>
                                      </p:cBhvr>
                                      <p:to>
                                        <p:strVal val="visible"/>
                                      </p:to>
                                    </p:set>
                                    <p:animEffect transition="in" filter="box(in)">
                                      <p:cBhvr>
                                        <p:cTn id="12" dur="500"/>
                                        <p:tgtEl>
                                          <p:spTgt spid="614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grpId="0" nodeType="clickEffect">
                                  <p:stCondLst>
                                    <p:cond delay="0"/>
                                  </p:stCondLst>
                                  <p:childTnLst>
                                    <p:animScale>
                                      <p:cBhvr>
                                        <p:cTn id="16"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custDataLst>
              <p:tags r:id="rId1"/>
            </p:custDataLst>
          </p:nvPr>
        </p:nvSpPr>
        <p:spPr/>
        <p:txBody>
          <a:bodyPr lIns="92075" tIns="46038" rIns="92075" bIns="46038"/>
          <a:lstStyle/>
          <a:p>
            <a:r>
              <a:rPr lang="zh-CN" altLang="en-US" smtClean="0"/>
              <a:t>分子克隆技术的两大特征</a:t>
            </a:r>
            <a:endParaRPr lang="zh-CN" altLang="en-US" smtClean="0"/>
          </a:p>
        </p:txBody>
      </p:sp>
      <p:sp>
        <p:nvSpPr>
          <p:cNvPr id="24579" name="Rectangle 3"/>
          <p:cNvSpPr>
            <a:spLocks noGrp="1" noChangeArrowheads="1"/>
          </p:cNvSpPr>
          <p:nvPr>
            <p:ph idx="1"/>
            <p:custDataLst>
              <p:tags r:id="rId2"/>
            </p:custDataLst>
          </p:nvPr>
        </p:nvSpPr>
        <p:spPr>
          <a:xfrm>
            <a:off x="457200" y="1600200"/>
            <a:ext cx="7924800" cy="4525963"/>
          </a:xfrm>
        </p:spPr>
        <p:txBody>
          <a:bodyPr lIns="92075" tIns="46038" rIns="92075" bIns="46038"/>
          <a:lstStyle/>
          <a:p>
            <a:pPr marL="452755" indent="-457200">
              <a:lnSpc>
                <a:spcPct val="150000"/>
              </a:lnSpc>
              <a:buFontTx/>
              <a:buAutoNum type="arabicPeriod"/>
              <a:defRPr/>
            </a:pPr>
            <a:r>
              <a:rPr lang="zh-CN" altLang="en-US" sz="2000" dirty="0">
                <a:solidFill>
                  <a:srgbClr val="FF0000"/>
                </a:solidFill>
              </a:rPr>
              <a:t>跨物种性</a:t>
            </a:r>
            <a:endParaRPr lang="en-US" altLang="zh-CN" sz="2000" dirty="0">
              <a:solidFill>
                <a:srgbClr val="FF0000"/>
              </a:solidFill>
            </a:endParaRPr>
          </a:p>
          <a:p>
            <a:pPr marL="452755" indent="-457200">
              <a:lnSpc>
                <a:spcPct val="150000"/>
              </a:lnSpc>
              <a:spcBef>
                <a:spcPts val="0"/>
              </a:spcBef>
              <a:buFont typeface="Arial" panose="020B0604020202020204" pitchFamily="34" charset="0"/>
              <a:buNone/>
              <a:defRPr/>
            </a:pPr>
            <a:r>
              <a:rPr lang="zh-CN" altLang="en-US" sz="2000" dirty="0"/>
              <a:t>      跨越天然物种屏障的能力，把来自任何一种生物的基因放</a:t>
            </a:r>
            <a:endParaRPr lang="en-US" altLang="zh-CN" sz="2000" dirty="0"/>
          </a:p>
          <a:p>
            <a:pPr>
              <a:lnSpc>
                <a:spcPct val="150000"/>
              </a:lnSpc>
              <a:spcBef>
                <a:spcPts val="0"/>
              </a:spcBef>
              <a:buFontTx/>
              <a:buNone/>
              <a:defRPr/>
            </a:pPr>
            <a:r>
              <a:rPr lang="en-US" altLang="zh-CN" sz="2000" dirty="0"/>
              <a:t>      </a:t>
            </a:r>
            <a:r>
              <a:rPr lang="zh-CN" altLang="en-US" sz="2000" dirty="0"/>
              <a:t>置在与其毫无亲缘关系的寄主细胞中的能力。</a:t>
            </a:r>
            <a:endParaRPr lang="zh-CN" altLang="en-US" sz="2000" dirty="0"/>
          </a:p>
          <a:p>
            <a:pPr marL="452755" indent="-457200">
              <a:lnSpc>
                <a:spcPct val="150000"/>
              </a:lnSpc>
              <a:buFontTx/>
              <a:buAutoNum type="arabicPeriod" startAt="2"/>
              <a:defRPr/>
            </a:pPr>
            <a:r>
              <a:rPr lang="zh-CN" altLang="en-US" sz="2000" dirty="0">
                <a:solidFill>
                  <a:srgbClr val="FF0000"/>
                </a:solidFill>
              </a:rPr>
              <a:t>无性扩增</a:t>
            </a:r>
            <a:endParaRPr lang="en-US" altLang="zh-CN" sz="2000" dirty="0">
              <a:solidFill>
                <a:srgbClr val="FF0000"/>
              </a:solidFill>
            </a:endParaRPr>
          </a:p>
          <a:p>
            <a:pPr marL="452755" indent="-457200">
              <a:lnSpc>
                <a:spcPct val="150000"/>
              </a:lnSpc>
              <a:spcBef>
                <a:spcPts val="0"/>
              </a:spcBef>
              <a:buFont typeface="Arial" panose="020B0604020202020204" pitchFamily="34" charset="0"/>
              <a:buNone/>
              <a:defRPr/>
            </a:pPr>
            <a:r>
              <a:rPr lang="en-US" altLang="zh-CN" sz="2000" dirty="0"/>
              <a:t>      </a:t>
            </a:r>
            <a:r>
              <a:rPr lang="zh-CN" altLang="en-US" sz="2000" dirty="0"/>
              <a:t>外源</a:t>
            </a:r>
            <a:r>
              <a:rPr lang="en-US" altLang="zh-CN" sz="2000" dirty="0"/>
              <a:t>DNA</a:t>
            </a:r>
            <a:r>
              <a:rPr lang="zh-CN" altLang="en-US" sz="2000" dirty="0"/>
              <a:t>在寄主细胞中可大量扩增和高水平表达。</a:t>
            </a:r>
            <a:endParaRPr lang="en-US" altLang="zh-CN" sz="2000" dirty="0"/>
          </a:p>
          <a:p>
            <a:pPr marL="452755" indent="-457200">
              <a:lnSpc>
                <a:spcPct val="150000"/>
              </a:lnSpc>
              <a:spcBef>
                <a:spcPts val="0"/>
              </a:spcBef>
              <a:buFont typeface="Arial" panose="020B0604020202020204" pitchFamily="34" charset="0"/>
              <a:buNone/>
              <a:defRPr/>
            </a:pPr>
            <a:r>
              <a:rPr lang="en-US" altLang="zh-CN" sz="2000" dirty="0"/>
              <a:t>      </a:t>
            </a:r>
            <a:r>
              <a:rPr lang="zh-CN" altLang="en-US" sz="2000" dirty="0"/>
              <a:t>带来了定向改造生物的可能性，从被动适应到主动改造和重组。</a:t>
            </a:r>
            <a:endParaRPr lang="zh-CN" altLang="en-US" sz="2000" dirty="0"/>
          </a:p>
        </p:txBody>
      </p:sp>
      <p:sp>
        <p:nvSpPr>
          <p:cNvPr id="4" name="矩形 3"/>
          <p:cNvSpPr>
            <a:spLocks noChangeArrowheads="1"/>
          </p:cNvSpPr>
          <p:nvPr>
            <p:custDataLst>
              <p:tags r:id="rId3"/>
            </p:custDataLst>
          </p:nvPr>
        </p:nvSpPr>
        <p:spPr bwMode="auto">
          <a:xfrm>
            <a:off x="990600" y="5229225"/>
            <a:ext cx="7239000" cy="1200150"/>
          </a:xfrm>
          <a:prstGeom prst="rect">
            <a:avLst/>
          </a:prstGeom>
          <a:solidFill>
            <a:srgbClr val="CCCCFF">
              <a:alpha val="83136"/>
            </a:srgbClr>
          </a:solidFill>
          <a:ln w="9525">
            <a:noFill/>
            <a:miter lim="800000"/>
          </a:ln>
        </p:spPr>
        <p:txBody>
          <a:bodyPr>
            <a:spAutoFit/>
          </a:bodyPr>
          <a:lstStyle/>
          <a:p>
            <a:pPr>
              <a:buFont typeface="Arial" panose="020B0604020202020204" pitchFamily="34" charset="0"/>
              <a:buNone/>
              <a:defRPr/>
            </a:pPr>
            <a:r>
              <a:rPr lang="zh-CN" altLang="en-US" dirty="0">
                <a:latin typeface="黑体" panose="02010609060101010101" charset="-122"/>
                <a:ea typeface="黑体" panose="02010609060101010101" charset="-122"/>
              </a:rPr>
              <a:t>优点：打破了常规育种难以突破的物种之间的界限，可以使原核生物与真核生物之间、动物与植物之间，甚至人与其他生物之间的遗传信息进行重组和转移。</a:t>
            </a:r>
            <a:r>
              <a:rPr lang="zh-CN" altLang="en-US" kern="0" dirty="0">
                <a:solidFill>
                  <a:srgbClr val="FF0000"/>
                </a:solidFill>
                <a:latin typeface="黑体" panose="02010609060101010101" charset="-122"/>
                <a:ea typeface="黑体" panose="02010609060101010101" charset="-122"/>
                <a:cs typeface="+mj-cs"/>
              </a:rPr>
              <a:t>如何实现？</a:t>
            </a:r>
            <a:endParaRPr lang="zh-CN" altLang="en-US" kern="0" dirty="0">
              <a:solidFill>
                <a:srgbClr val="FF0000"/>
              </a:solidFill>
              <a:latin typeface="黑体" panose="02010609060101010101" charset="-122"/>
              <a:ea typeface="黑体" panose="02010609060101010101" charset="-122"/>
              <a:cs typeface="+mj-cs"/>
            </a:endParaRPr>
          </a:p>
          <a:p>
            <a:pPr>
              <a:buFont typeface="Arial" panose="020B0604020202020204" pitchFamily="34" charset="0"/>
              <a:buNone/>
              <a:defRPr/>
            </a:pPr>
            <a:endParaRPr lang="zh-CN" altLang="en-US" dirty="0"/>
          </a:p>
        </p:txBody>
      </p:sp>
      <p:sp>
        <p:nvSpPr>
          <p:cNvPr id="5" name="标题 1"/>
          <p:cNvSpPr txBox="1"/>
          <p:nvPr>
            <p:custDataLst>
              <p:tags r:id="rId4"/>
            </p:custDataLst>
          </p:nvPr>
        </p:nvSpPr>
        <p:spPr bwMode="auto">
          <a:xfrm>
            <a:off x="5508625" y="476250"/>
            <a:ext cx="3240088" cy="1143000"/>
          </a:xfrm>
          <a:prstGeom prst="rect">
            <a:avLst/>
          </a:prstGeom>
          <a:noFill/>
          <a:ln w="9525">
            <a:noFill/>
            <a:miter lim="800000"/>
          </a:ln>
        </p:spPr>
        <p:txBody>
          <a:bodyPr anchor="ctr"/>
          <a:lstStyle/>
          <a:p>
            <a:pPr>
              <a:buFont typeface="Arial" panose="020B0604020202020204" pitchFamily="34" charset="0"/>
              <a:buNone/>
              <a:defRPr/>
            </a:pPr>
            <a:endParaRPr lang="zh-CN" altLang="en-US" sz="4400" kern="0" dirty="0">
              <a:solidFill>
                <a:srgbClr val="FF0000"/>
              </a:solidFill>
              <a:latin typeface="微软雅黑" panose="020B0503020204020204" pitchFamily="34" charset="-122"/>
              <a:ea typeface="微软雅黑" panose="020B0503020204020204" pitchFamily="34" charset="-122"/>
              <a:cs typeface="+mj-cs"/>
            </a:endParaRPr>
          </a:p>
        </p:txBody>
      </p:sp>
      <p:sp>
        <p:nvSpPr>
          <p:cNvPr id="12299" name="Line 6"/>
          <p:cNvSpPr>
            <a:spLocks noChangeShapeType="1"/>
          </p:cNvSpPr>
          <p:nvPr>
            <p:custDataLst>
              <p:tags r:id="rId5"/>
            </p:custDataLst>
          </p:nvPr>
        </p:nvSpPr>
        <p:spPr bwMode="auto">
          <a:xfrm>
            <a:off x="914400" y="1219200"/>
            <a:ext cx="73914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p>
            <a:endParaRPr lang="zh-CN" altLang="en-US"/>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p:cNvSpPr>
            <a:spLocks noChangeArrowheads="1"/>
          </p:cNvSpPr>
          <p:nvPr>
            <p:custDataLst>
              <p:tags r:id="rId1"/>
            </p:custDataLst>
          </p:nvPr>
        </p:nvSpPr>
        <p:spPr bwMode="auto">
          <a:xfrm>
            <a:off x="3225800" y="762000"/>
            <a:ext cx="2514600" cy="639763"/>
          </a:xfrm>
          <a:prstGeom prst="rect">
            <a:avLst/>
          </a:prstGeom>
          <a:noFill/>
          <a:ln w="9525">
            <a:noFill/>
            <a:miter lim="800000"/>
          </a:ln>
          <a:effectLst/>
        </p:spPr>
        <p:txBody>
          <a:bodyPr anchor="ctr"/>
          <a:lstStyle/>
          <a:p>
            <a:pPr>
              <a:buFont typeface="Arial" panose="020B0604020202020204" pitchFamily="34" charset="0"/>
              <a:buNone/>
              <a:defRPr/>
            </a:pPr>
            <a:endParaRPr lang="zh-CN" altLang="en-US" sz="4400" dirty="0">
              <a:solidFill>
                <a:srgbClr val="FF0000"/>
              </a:solidFill>
              <a:effectLst>
                <a:outerShdw blurRad="38100" dist="38100" dir="2700000" algn="tl">
                  <a:srgbClr val="C0C0C0"/>
                </a:outerShdw>
              </a:effectLst>
            </a:endParaRPr>
          </a:p>
        </p:txBody>
      </p:sp>
      <p:sp>
        <p:nvSpPr>
          <p:cNvPr id="58373" name="Rectangle 5"/>
          <p:cNvSpPr>
            <a:spLocks noChangeArrowheads="1"/>
          </p:cNvSpPr>
          <p:nvPr>
            <p:custDataLst>
              <p:tags r:id="rId2"/>
            </p:custDataLst>
          </p:nvPr>
        </p:nvSpPr>
        <p:spPr bwMode="auto">
          <a:xfrm>
            <a:off x="457200" y="1666875"/>
            <a:ext cx="8153400" cy="473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pPr>
            <a:r>
              <a:rPr lang="zh-CN" altLang="en-US" sz="3200"/>
              <a:t>     </a:t>
            </a:r>
            <a:endParaRPr lang="en-US" altLang="zh-CN" sz="3200"/>
          </a:p>
        </p:txBody>
      </p:sp>
      <p:sp>
        <p:nvSpPr>
          <p:cNvPr id="54276" name="标题 3"/>
          <p:cNvSpPr>
            <a:spLocks noGrp="1"/>
          </p:cNvSpPr>
          <p:nvPr>
            <p:ph type="title"/>
          </p:nvPr>
        </p:nvSpPr>
        <p:spPr>
          <a:xfrm>
            <a:off x="381000" y="523875"/>
            <a:ext cx="8229600" cy="1143000"/>
          </a:xfrm>
        </p:spPr>
        <p:txBody>
          <a:bodyPr/>
          <a:lstStyle/>
          <a:p>
            <a:r>
              <a:rPr lang="zh-CN" altLang="en-US" smtClean="0"/>
              <a:t>实验报告</a:t>
            </a:r>
            <a:br>
              <a:rPr lang="zh-CN" altLang="en-US" smtClean="0"/>
            </a:br>
            <a:endParaRPr lang="zh-CN" altLang="en-US" smtClean="0"/>
          </a:p>
        </p:txBody>
      </p:sp>
      <p:sp>
        <p:nvSpPr>
          <p:cNvPr id="5" name="内容占位符 4"/>
          <p:cNvSpPr>
            <a:spLocks noGrp="1"/>
          </p:cNvSpPr>
          <p:nvPr>
            <p:ph idx="1"/>
          </p:nvPr>
        </p:nvSpPr>
        <p:spPr>
          <a:xfrm>
            <a:off x="914400" y="1143000"/>
            <a:ext cx="7373620" cy="4526280"/>
          </a:xfrm>
        </p:spPr>
        <p:txBody>
          <a:bodyPr/>
          <a:lstStyle/>
          <a:p>
            <a:pPr>
              <a:lnSpc>
                <a:spcPct val="150000"/>
              </a:lnSpc>
              <a:spcBef>
                <a:spcPts val="0"/>
              </a:spcBef>
              <a:buFont typeface="Wingdings" panose="05000000000000000000" charset="0"/>
              <a:buChar char="l"/>
              <a:tabLst>
                <a:tab pos="182245" algn="l"/>
              </a:tabLst>
              <a:defRPr/>
            </a:pPr>
            <a:r>
              <a:rPr lang="zh-CN" altLang="en-US" dirty="0" smtClean="0">
                <a:latin typeface="Arial" panose="020B0604020202020204" pitchFamily="34" charset="0"/>
              </a:rPr>
              <a:t>要求：</a:t>
            </a:r>
            <a:endParaRPr lang="zh-CN" altLang="en-US" dirty="0" smtClean="0">
              <a:latin typeface="Arial" panose="020B0604020202020204" pitchFamily="34" charset="0"/>
            </a:endParaRPr>
          </a:p>
          <a:p>
            <a:pPr marL="0" indent="0">
              <a:lnSpc>
                <a:spcPct val="150000"/>
              </a:lnSpc>
              <a:spcBef>
                <a:spcPts val="0"/>
              </a:spcBef>
              <a:buFontTx/>
              <a:buNone/>
              <a:defRPr/>
            </a:pPr>
            <a:r>
              <a:rPr lang="zh-CN" altLang="en-US" dirty="0" smtClean="0">
                <a:latin typeface="Arial" panose="020B0604020202020204" pitchFamily="34" charset="0"/>
              </a:rPr>
              <a:t>     手写</a:t>
            </a:r>
            <a:r>
              <a:rPr lang="en-US" altLang="zh-CN" dirty="0" smtClean="0">
                <a:latin typeface="Arial" panose="020B0604020202020204" pitchFamily="34" charset="0"/>
              </a:rPr>
              <a:t> </a:t>
            </a:r>
            <a:r>
              <a:rPr lang="zh-CN" altLang="en-US" dirty="0" smtClean="0">
                <a:latin typeface="Arial" panose="020B0604020202020204" pitchFamily="34" charset="0"/>
              </a:rPr>
              <a:t>简单明了</a:t>
            </a:r>
            <a:endParaRPr lang="zh-CN" altLang="en-US" dirty="0" smtClean="0">
              <a:latin typeface="Arial" panose="020B0604020202020204" pitchFamily="34" charset="0"/>
            </a:endParaRPr>
          </a:p>
          <a:p>
            <a:pPr marL="0" indent="0">
              <a:lnSpc>
                <a:spcPct val="150000"/>
              </a:lnSpc>
              <a:spcBef>
                <a:spcPts val="0"/>
              </a:spcBef>
              <a:buFontTx/>
              <a:buNone/>
              <a:defRPr/>
            </a:pPr>
            <a:r>
              <a:rPr lang="zh-CN" altLang="en-US" dirty="0" smtClean="0">
                <a:latin typeface="Arial" panose="020B0604020202020204" pitchFamily="34" charset="0"/>
              </a:rPr>
              <a:t> </a:t>
            </a:r>
            <a:r>
              <a:rPr lang="en-US" altLang="zh-CN" dirty="0" smtClean="0">
                <a:latin typeface="Arial" panose="020B0604020202020204" pitchFamily="34" charset="0"/>
              </a:rPr>
              <a:t>    </a:t>
            </a:r>
            <a:r>
              <a:rPr lang="zh-CN" altLang="en-US" dirty="0" smtClean="0">
                <a:latin typeface="Arial" panose="020B0604020202020204" pitchFamily="34" charset="0"/>
                <a:sym typeface="+mn-ea"/>
              </a:rPr>
              <a:t>表述科学准确</a:t>
            </a:r>
            <a:r>
              <a:rPr lang="en-US" altLang="zh-CN" dirty="0" smtClean="0">
                <a:latin typeface="Arial" panose="020B0604020202020204" pitchFamily="34" charset="0"/>
                <a:sym typeface="+mn-ea"/>
              </a:rPr>
              <a:t> </a:t>
            </a:r>
            <a:r>
              <a:rPr lang="zh-CN" altLang="en-US" dirty="0" smtClean="0">
                <a:latin typeface="Arial" panose="020B0604020202020204" pitchFamily="34" charset="0"/>
                <a:sym typeface="+mn-ea"/>
              </a:rPr>
              <a:t>用词规范</a:t>
            </a:r>
            <a:r>
              <a:rPr lang="en-US" altLang="zh-CN" dirty="0" smtClean="0">
                <a:latin typeface="Arial" panose="020B0604020202020204" pitchFamily="34" charset="0"/>
                <a:sym typeface="+mn-ea"/>
              </a:rPr>
              <a:t> </a:t>
            </a:r>
            <a:endParaRPr lang="en-US" altLang="zh-CN" dirty="0" smtClean="0">
              <a:latin typeface="Arial" panose="020B0604020202020204" pitchFamily="34" charset="0"/>
              <a:sym typeface="+mn-ea"/>
            </a:endParaRPr>
          </a:p>
          <a:p>
            <a:pPr marL="0" indent="0">
              <a:lnSpc>
                <a:spcPct val="150000"/>
              </a:lnSpc>
              <a:spcBef>
                <a:spcPts val="0"/>
              </a:spcBef>
              <a:buFontTx/>
              <a:buNone/>
              <a:defRPr/>
            </a:pPr>
            <a:r>
              <a:rPr lang="en-US" altLang="zh-CN" dirty="0" smtClean="0">
                <a:latin typeface="Arial" panose="020B0604020202020204" pitchFamily="34" charset="0"/>
                <a:sym typeface="+mn-ea"/>
              </a:rPr>
              <a:t>     </a:t>
            </a:r>
            <a:r>
              <a:rPr lang="zh-CN" altLang="en-US" dirty="0" smtClean="0">
                <a:latin typeface="Arial" panose="020B0604020202020204" pitchFamily="34" charset="0"/>
                <a:sym typeface="+mn-ea"/>
              </a:rPr>
              <a:t>图表完整（图题，图注等）。</a:t>
            </a:r>
            <a:endParaRPr lang="zh-CN" altLang="en-US" dirty="0" smtClean="0">
              <a:latin typeface="Arial" panose="020B0604020202020204" pitchFamily="34" charset="0"/>
            </a:endParaRPr>
          </a:p>
          <a:p>
            <a:pPr marL="0" indent="0">
              <a:lnSpc>
                <a:spcPct val="150000"/>
              </a:lnSpc>
              <a:spcBef>
                <a:spcPts val="0"/>
              </a:spcBef>
              <a:buFontTx/>
              <a:buNone/>
              <a:defRPr/>
            </a:pPr>
            <a:r>
              <a:rPr lang="en-US" altLang="zh-CN" dirty="0" smtClean="0">
                <a:latin typeface="Arial" panose="020B0604020202020204" pitchFamily="34" charset="0"/>
              </a:rPr>
              <a:t>     </a:t>
            </a:r>
            <a:r>
              <a:rPr lang="zh-CN" altLang="en-US" dirty="0" smtClean="0">
                <a:latin typeface="Arial" panose="020B0604020202020204" pitchFamily="34" charset="0"/>
              </a:rPr>
              <a:t>实验目的</a:t>
            </a:r>
            <a:r>
              <a:rPr lang="en-US" altLang="zh-CN" dirty="0" smtClean="0">
                <a:latin typeface="Arial" panose="020B0604020202020204" pitchFamily="34" charset="0"/>
              </a:rPr>
              <a:t> </a:t>
            </a:r>
            <a:r>
              <a:rPr lang="zh-CN" altLang="en-US" dirty="0" smtClean="0">
                <a:latin typeface="Arial" panose="020B0604020202020204" pitchFamily="34" charset="0"/>
              </a:rPr>
              <a:t>原理</a:t>
            </a:r>
            <a:r>
              <a:rPr lang="en-US" altLang="zh-CN" dirty="0" smtClean="0">
                <a:latin typeface="Arial" panose="020B0604020202020204" pitchFamily="34" charset="0"/>
              </a:rPr>
              <a:t> </a:t>
            </a:r>
            <a:r>
              <a:rPr lang="zh-CN" altLang="en-US" dirty="0" smtClean="0">
                <a:latin typeface="Arial" panose="020B0604020202020204" pitchFamily="34" charset="0"/>
              </a:rPr>
              <a:t>方法</a:t>
            </a:r>
            <a:r>
              <a:rPr lang="en-US" altLang="zh-CN" dirty="0" smtClean="0">
                <a:latin typeface="Arial" panose="020B0604020202020204" pitchFamily="34" charset="0"/>
              </a:rPr>
              <a:t> </a:t>
            </a:r>
            <a:r>
              <a:rPr lang="zh-CN" altLang="en-US" dirty="0" smtClean="0">
                <a:solidFill>
                  <a:srgbClr val="FF0000"/>
                </a:solidFill>
                <a:latin typeface="Arial" panose="020B0604020202020204" pitchFamily="34" charset="0"/>
              </a:rPr>
              <a:t>结果与分析</a:t>
            </a:r>
            <a:r>
              <a:rPr lang="en-US" altLang="zh-CN" dirty="0" smtClean="0">
                <a:latin typeface="Arial" panose="020B0604020202020204" pitchFamily="34" charset="0"/>
              </a:rPr>
              <a:t> </a:t>
            </a:r>
            <a:r>
              <a:rPr lang="zh-CN" altLang="en-US" dirty="0" smtClean="0">
                <a:solidFill>
                  <a:srgbClr val="FF0000"/>
                </a:solidFill>
                <a:latin typeface="Arial" panose="020B0604020202020204" pitchFamily="34" charset="0"/>
              </a:rPr>
              <a:t>讨论</a:t>
            </a:r>
            <a:r>
              <a:rPr lang="zh-CN" altLang="en-US" dirty="0" smtClean="0">
                <a:latin typeface="Arial" panose="020B0604020202020204" pitchFamily="34" charset="0"/>
              </a:rPr>
              <a:t>（</a:t>
            </a:r>
            <a:r>
              <a:rPr lang="zh-CN" altLang="en-US" dirty="0" smtClean="0">
                <a:latin typeface="Arial" panose="020B0604020202020204" pitchFamily="34" charset="0"/>
                <a:sym typeface="+mn-ea"/>
              </a:rPr>
              <a:t>思考题）</a:t>
            </a:r>
            <a:endParaRPr lang="zh-CN" altLang="en-US" dirty="0" smtClean="0">
              <a:latin typeface="Arial" panose="020B0604020202020204" pitchFamily="34" charset="0"/>
            </a:endParaRPr>
          </a:p>
          <a:p>
            <a:pPr>
              <a:lnSpc>
                <a:spcPct val="150000"/>
              </a:lnSpc>
              <a:spcBef>
                <a:spcPts val="0"/>
              </a:spcBef>
              <a:buFont typeface="Wingdings" panose="05000000000000000000" charset="0"/>
              <a:buChar char="l"/>
              <a:defRPr/>
            </a:pPr>
            <a:r>
              <a:rPr lang="zh-CN" altLang="en-US" dirty="0" smtClean="0">
                <a:latin typeface="Arial" panose="020B0604020202020204" pitchFamily="34" charset="0"/>
              </a:rPr>
              <a:t>期末</a:t>
            </a:r>
            <a:r>
              <a:rPr lang="zh-CN" altLang="en-US" dirty="0" smtClean="0">
                <a:latin typeface="Arial" panose="020B0604020202020204" pitchFamily="34" charset="0"/>
                <a:sym typeface="+mn-ea"/>
              </a:rPr>
              <a:t>个人实验结果图</a:t>
            </a:r>
            <a:r>
              <a:rPr lang="zh-CN" altLang="en-US" dirty="0" smtClean="0">
                <a:solidFill>
                  <a:srgbClr val="FF0000"/>
                </a:solidFill>
                <a:latin typeface="Arial" panose="020B0604020202020204" pitchFamily="34" charset="0"/>
                <a:sym typeface="+mn-ea"/>
              </a:rPr>
              <a:t>汇总</a:t>
            </a:r>
            <a:r>
              <a:rPr lang="zh-CN" altLang="en-US" dirty="0" smtClean="0">
                <a:solidFill>
                  <a:srgbClr val="FF0000"/>
                </a:solidFill>
                <a:latin typeface="Arial" panose="020B0604020202020204" pitchFamily="34" charset="0"/>
                <a:sym typeface="+mn-ea"/>
              </a:rPr>
              <a:t>PPT</a:t>
            </a:r>
            <a:r>
              <a:rPr lang="en-US" altLang="zh-CN" dirty="0" smtClean="0">
                <a:latin typeface="Arial" panose="020B0604020202020204" pitchFamily="34" charset="0"/>
                <a:sym typeface="+mn-ea"/>
              </a:rPr>
              <a:t> </a:t>
            </a:r>
            <a:r>
              <a:rPr lang="zh-CN" altLang="en-US" dirty="0" smtClean="0">
                <a:latin typeface="Arial" panose="020B0604020202020204" pitchFamily="34" charset="0"/>
                <a:sym typeface="+mn-ea"/>
              </a:rPr>
              <a:t>（微助教作业提交）</a:t>
            </a:r>
            <a:endParaRPr lang="zh-CN" altLang="en-US" dirty="0" smtClean="0">
              <a:latin typeface="Arial" panose="020B0604020202020204" pitchFamily="34" charset="0"/>
              <a:sym typeface="+mn-ea"/>
            </a:endParaRPr>
          </a:p>
          <a:p>
            <a:pPr>
              <a:lnSpc>
                <a:spcPct val="150000"/>
              </a:lnSpc>
              <a:spcBef>
                <a:spcPts val="0"/>
              </a:spcBef>
              <a:buFont typeface="Wingdings" panose="05000000000000000000" charset="0"/>
              <a:buChar char="l"/>
              <a:defRPr/>
            </a:pPr>
            <a:r>
              <a:rPr lang="zh-CN" altLang="en-US" dirty="0" smtClean="0">
                <a:latin typeface="Times New Roman" panose="02020603050405020304" pitchFamily="18" charset="0"/>
                <a:sym typeface="+mn-ea"/>
              </a:rPr>
              <a:t>尽快完成实验报告并按时上交</a:t>
            </a:r>
            <a:endParaRPr lang="zh-CN" altLang="en-US" dirty="0" smtClean="0">
              <a:latin typeface="Times New Roman" panose="02020603050405020304" pitchFamily="18" charset="0"/>
            </a:endParaRPr>
          </a:p>
          <a:p>
            <a:pPr>
              <a:lnSpc>
                <a:spcPct val="150000"/>
              </a:lnSpc>
              <a:spcBef>
                <a:spcPts val="0"/>
              </a:spcBef>
              <a:buFont typeface="Wingdings" panose="05000000000000000000" charset="0"/>
              <a:buChar char="l"/>
              <a:tabLst>
                <a:tab pos="182245" algn="l"/>
              </a:tabLst>
              <a:defRPr/>
            </a:pPr>
            <a:r>
              <a:rPr lang="zh-CN" altLang="en-US" dirty="0" smtClean="0">
                <a:latin typeface="Times New Roman" panose="02020603050405020304" pitchFamily="18" charset="0"/>
                <a:sym typeface="+mn-ea"/>
              </a:rPr>
              <a:t>及时补做遗漏的实验</a:t>
            </a:r>
            <a:endParaRPr lang="zh-CN" altLang="en-US" dirty="0" smtClean="0">
              <a:latin typeface="Times New Roman" panose="02020603050405020304" pitchFamily="18" charset="0"/>
            </a:endParaRPr>
          </a:p>
          <a:p>
            <a:pPr marL="0" indent="0">
              <a:lnSpc>
                <a:spcPct val="150000"/>
              </a:lnSpc>
              <a:spcBef>
                <a:spcPts val="0"/>
              </a:spcBef>
              <a:buFontTx/>
              <a:buNone/>
              <a:defRPr/>
            </a:pPr>
            <a:r>
              <a:rPr lang="zh-CN" altLang="en-US" dirty="0" smtClean="0">
                <a:latin typeface="Arial" panose="020B0604020202020204" pitchFamily="34" charset="0"/>
              </a:rPr>
              <a:t>   </a:t>
            </a:r>
            <a:endParaRPr lang="en-US" altLang="zh-CN" dirty="0" smtClean="0">
              <a:latin typeface="Arial" panose="020B0604020202020204" pitchFamily="34" charset="0"/>
            </a:endParaRPr>
          </a:p>
          <a:p>
            <a:pPr marL="0" indent="0">
              <a:lnSpc>
                <a:spcPct val="150000"/>
              </a:lnSpc>
              <a:spcBef>
                <a:spcPts val="0"/>
              </a:spcBef>
              <a:buFontTx/>
              <a:buNone/>
              <a:defRPr/>
            </a:pPr>
            <a:r>
              <a:rPr lang="en-US" altLang="zh-CN" dirty="0" smtClean="0">
                <a:latin typeface="Arial" panose="020B0604020202020204" pitchFamily="34" charset="0"/>
              </a:rPr>
              <a:t>     </a:t>
            </a:r>
            <a:endParaRPr lang="zh-CN" altLang="en-US" dirty="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373">
                                            <p:txEl>
                                              <p:pRg st="0" end="0"/>
                                            </p:txEl>
                                          </p:spTgt>
                                        </p:tgtEl>
                                        <p:attrNameLst>
                                          <p:attrName>style.visibility</p:attrName>
                                        </p:attrNameLst>
                                      </p:cBhvr>
                                      <p:to>
                                        <p:strVal val="visible"/>
                                      </p:to>
                                    </p:set>
                                    <p:anim calcmode="lin" valueType="num">
                                      <p:cBhvr additive="base">
                                        <p:cTn id="7" dur="1000" fill="hold"/>
                                        <p:tgtEl>
                                          <p:spTgt spid="5837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5837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4"/>
          <p:cNvSpPr txBox="1">
            <a:spLocks noChangeArrowheads="1"/>
          </p:cNvSpPr>
          <p:nvPr>
            <p:custDataLst>
              <p:tags r:id="rId1"/>
            </p:custDataLst>
          </p:nvPr>
        </p:nvSpPr>
        <p:spPr bwMode="auto">
          <a:xfrm>
            <a:off x="3352832" y="277741"/>
            <a:ext cx="3480440"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3200" b="1" dirty="0">
                <a:solidFill>
                  <a:srgbClr val="FF0000"/>
                </a:solidFill>
                <a:latin typeface="黑体" panose="02010609060101010101" charset="-122"/>
                <a:ea typeface="黑体" panose="02010609060101010101" charset="-122"/>
              </a:rPr>
              <a:t>理论上的三大发现</a:t>
            </a:r>
            <a:endParaRPr lang="zh-CN" altLang="en-US" sz="3200" b="1" dirty="0">
              <a:solidFill>
                <a:srgbClr val="FF0000"/>
              </a:solidFill>
              <a:latin typeface="黑体" panose="02010609060101010101" charset="-122"/>
              <a:ea typeface="黑体" panose="02010609060101010101" charset="-122"/>
            </a:endParaRPr>
          </a:p>
        </p:txBody>
      </p:sp>
      <p:sp>
        <p:nvSpPr>
          <p:cNvPr id="11267" name="Line 6"/>
          <p:cNvSpPr>
            <a:spLocks noChangeShapeType="1"/>
          </p:cNvSpPr>
          <p:nvPr>
            <p:custDataLst>
              <p:tags r:id="rId2"/>
            </p:custDataLst>
          </p:nvPr>
        </p:nvSpPr>
        <p:spPr bwMode="auto">
          <a:xfrm>
            <a:off x="762000" y="1047750"/>
            <a:ext cx="7391400" cy="0"/>
          </a:xfrm>
          <a:prstGeom prst="line">
            <a:avLst/>
          </a:prstGeom>
          <a:noFill/>
          <a:ln w="25400">
            <a:solidFill>
              <a:schemeClr val="tx2"/>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268" name="Rectangle 7"/>
          <p:cNvSpPr>
            <a:spLocks noChangeArrowheads="1"/>
          </p:cNvSpPr>
          <p:nvPr>
            <p:custDataLst>
              <p:tags r:id="rId3"/>
            </p:custDataLst>
          </p:nvPr>
        </p:nvSpPr>
        <p:spPr bwMode="auto">
          <a:xfrm>
            <a:off x="468313" y="1557338"/>
            <a:ext cx="489585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endParaRPr lang="en-US" altLang="zh-CN" sz="3200">
              <a:solidFill>
                <a:srgbClr val="FF0000"/>
              </a:solidFill>
              <a:latin typeface="微软雅黑" panose="020B0503020204020204" pitchFamily="34" charset="-122"/>
              <a:ea typeface="微软雅黑" panose="020B0503020204020204" pitchFamily="34" charset="-122"/>
            </a:endParaRPr>
          </a:p>
        </p:txBody>
      </p:sp>
      <p:sp>
        <p:nvSpPr>
          <p:cNvPr id="27653" name="TextBox 5"/>
          <p:cNvSpPr txBox="1">
            <a:spLocks noChangeArrowheads="1"/>
          </p:cNvSpPr>
          <p:nvPr>
            <p:custDataLst>
              <p:tags r:id="rId4"/>
            </p:custDataLst>
          </p:nvPr>
        </p:nvSpPr>
        <p:spPr bwMode="auto">
          <a:xfrm>
            <a:off x="1547813" y="6092825"/>
            <a:ext cx="4624387" cy="461963"/>
          </a:xfrm>
          <a:prstGeom prst="rect">
            <a:avLst/>
          </a:prstGeom>
          <a:gradFill rotWithShape="1">
            <a:gsLst>
              <a:gs pos="0">
                <a:srgbClr val="A8A8EA"/>
              </a:gs>
              <a:gs pos="35001">
                <a:srgbClr val="C3C3EF"/>
              </a:gs>
              <a:gs pos="100000">
                <a:srgbClr val="E8E8FA"/>
              </a:gs>
            </a:gsLst>
            <a:lin ang="5400000" scaled="1"/>
          </a:gradFill>
          <a:ln w="9525">
            <a:solidFill>
              <a:srgbClr val="2F2F98"/>
            </a:solidFill>
            <a:miter lim="800000"/>
          </a:ln>
          <a:effectLst>
            <a:outerShdw dist="20000" dir="5400000" algn="ctr" rotWithShape="0">
              <a:srgbClr val="000000">
                <a:alpha val="35999"/>
              </a:srgbClr>
            </a:outerShdw>
          </a:effectLst>
        </p:spPr>
        <p:txBody>
          <a:bodyPr>
            <a:spAutoFit/>
          </a:bodyPr>
          <a:lstStyle/>
          <a:p>
            <a:pPr>
              <a:buFont typeface="Arial" panose="020B0604020202020204" pitchFamily="34" charset="0"/>
              <a:buNone/>
              <a:defRPr/>
            </a:pPr>
            <a:r>
              <a:rPr lang="zh-CN" altLang="en-US" sz="2400" b="1" dirty="0">
                <a:solidFill>
                  <a:srgbClr val="000000"/>
                </a:solidFill>
                <a:latin typeface="黑体" panose="02010609060101010101" charset="-122"/>
                <a:ea typeface="黑体" panose="02010609060101010101" charset="-122"/>
              </a:rPr>
              <a:t>确定了遗传的物质基础问题</a:t>
            </a:r>
            <a:endParaRPr lang="zh-CN" altLang="en-US" sz="2400" b="1" dirty="0">
              <a:solidFill>
                <a:srgbClr val="000000"/>
              </a:solidFill>
              <a:latin typeface="黑体" panose="02010609060101010101" charset="-122"/>
              <a:ea typeface="黑体" panose="02010609060101010101" charset="-122"/>
            </a:endParaRPr>
          </a:p>
        </p:txBody>
      </p:sp>
      <p:pic>
        <p:nvPicPr>
          <p:cNvPr id="11270" name="Picture 5" descr="8-1 "/>
          <p:cNvPicPr>
            <a:picLocks noChangeAspect="1"/>
          </p:cNvPicPr>
          <p:nvPr>
            <p:custDataLst>
              <p:tags r:id="rId5"/>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3962400" y="1382052"/>
            <a:ext cx="3886114" cy="44853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271" name="标题 8"/>
          <p:cNvSpPr>
            <a:spLocks noGrp="1"/>
          </p:cNvSpPr>
          <p:nvPr>
            <p:ph type="title"/>
          </p:nvPr>
        </p:nvSpPr>
        <p:spPr>
          <a:xfrm>
            <a:off x="468313" y="1394618"/>
            <a:ext cx="3276600" cy="476250"/>
          </a:xfrm>
        </p:spPr>
        <p:txBody>
          <a:bodyPr/>
          <a:lstStyle/>
          <a:p>
            <a:r>
              <a:rPr lang="en-US" altLang="zh-CN" dirty="0" smtClean="0">
                <a:solidFill>
                  <a:srgbClr val="FF0000"/>
                </a:solidFill>
                <a:latin typeface="黑体" panose="02010609060101010101" charset="-122"/>
                <a:ea typeface="黑体" panose="02010609060101010101" charset="-122"/>
              </a:rPr>
              <a:t>1. </a:t>
            </a:r>
            <a:r>
              <a:rPr lang="zh-CN" altLang="en-US" dirty="0" smtClean="0">
                <a:solidFill>
                  <a:srgbClr val="FF0000"/>
                </a:solidFill>
                <a:latin typeface="黑体" panose="02010609060101010101" charset="-122"/>
                <a:ea typeface="黑体" panose="02010609060101010101" charset="-122"/>
              </a:rPr>
              <a:t>遗传的物质</a:t>
            </a:r>
            <a:r>
              <a:rPr lang="zh-CN" altLang="en-US" dirty="0" smtClean="0">
                <a:solidFill>
                  <a:srgbClr val="FF0000"/>
                </a:solidFill>
                <a:latin typeface="黑体" panose="02010609060101010101" charset="-122"/>
                <a:ea typeface="黑体" panose="02010609060101010101" charset="-122"/>
              </a:rPr>
              <a:t>基础</a:t>
            </a:r>
            <a:endParaRPr lang="zh-CN" altLang="en-US" dirty="0" smtClean="0">
              <a:latin typeface="黑体" panose="02010609060101010101" charset="-122"/>
              <a:ea typeface="黑体" panose="02010609060101010101" charset="-122"/>
            </a:endParaRPr>
          </a:p>
        </p:txBody>
      </p:sp>
      <p:sp>
        <p:nvSpPr>
          <p:cNvPr id="8" name="内容占位符 7"/>
          <p:cNvSpPr>
            <a:spLocks noGrp="1"/>
          </p:cNvSpPr>
          <p:nvPr>
            <p:ph idx="1"/>
          </p:nvPr>
        </p:nvSpPr>
        <p:spPr>
          <a:xfrm>
            <a:off x="4114812" y="1495459"/>
            <a:ext cx="4343298" cy="4264025"/>
          </a:xfrm>
        </p:spPr>
        <p:txBody>
          <a:bodyPr/>
          <a:lstStyle/>
          <a:p>
            <a:pPr marL="609600" indent="-609600">
              <a:lnSpc>
                <a:spcPct val="150000"/>
              </a:lnSpc>
              <a:buFontTx/>
              <a:buNone/>
              <a:defRPr/>
            </a:pPr>
            <a:r>
              <a:rPr lang="zh-CN" altLang="en-US" sz="4000" dirty="0" smtClean="0"/>
              <a:t>     </a:t>
            </a:r>
            <a:r>
              <a:rPr lang="zh-CN" altLang="en-US" dirty="0" smtClean="0"/>
              <a:t>  </a:t>
            </a:r>
            <a:endParaRPr lang="zh-CN" altLang="en-US" sz="4000" dirty="0" smtClean="0"/>
          </a:p>
          <a:p>
            <a:pPr>
              <a:defRPr/>
            </a:pPr>
            <a:endParaRPr lang="zh-CN" altLang="en-US" dirty="0"/>
          </a:p>
        </p:txBody>
      </p:sp>
      <p:sp>
        <p:nvSpPr>
          <p:cNvPr id="11273" name="文本占位符 9"/>
          <p:cNvSpPr>
            <a:spLocks noGrp="1"/>
          </p:cNvSpPr>
          <p:nvPr>
            <p:ph type="body" sz="half" idx="2"/>
          </p:nvPr>
        </p:nvSpPr>
        <p:spPr>
          <a:xfrm>
            <a:off x="583565" y="1995805"/>
            <a:ext cx="3311525" cy="3688080"/>
          </a:xfrm>
        </p:spPr>
        <p:txBody>
          <a:bodyPr/>
          <a:lstStyle/>
          <a:p>
            <a:r>
              <a:rPr lang="en-US" altLang="zh-CN" dirty="0" smtClean="0">
                <a:cs typeface="微软雅黑" panose="020B0503020204020204" pitchFamily="34" charset="-122"/>
              </a:rPr>
              <a:t>1944</a:t>
            </a:r>
            <a:r>
              <a:rPr lang="zh-CN" altLang="en-US" dirty="0" smtClean="0">
                <a:cs typeface="微软雅黑" panose="020B0503020204020204" pitchFamily="34" charset="-122"/>
              </a:rPr>
              <a:t>年</a:t>
            </a:r>
            <a:r>
              <a:rPr lang="en-US" altLang="zh-CN" dirty="0" smtClean="0">
                <a:cs typeface="微软雅黑" panose="020B0503020204020204" pitchFamily="34" charset="-122"/>
              </a:rPr>
              <a:t>Avery</a:t>
            </a:r>
            <a:r>
              <a:rPr lang="zh-CN" altLang="en-US" dirty="0" smtClean="0">
                <a:cs typeface="微软雅黑" panose="020B0503020204020204" pitchFamily="34" charset="-122"/>
              </a:rPr>
              <a:t>的转化实验证明了核酸是遗传的物质基础。</a:t>
            </a:r>
            <a:r>
              <a:rPr lang="en-US" altLang="zh-CN" dirty="0" smtClean="0">
                <a:cs typeface="微软雅黑" panose="020B0503020204020204" pitchFamily="34" charset="-122"/>
              </a:rPr>
              <a:t>DNA</a:t>
            </a:r>
            <a:r>
              <a:rPr lang="zh-CN" altLang="en-US" dirty="0" smtClean="0">
                <a:cs typeface="微软雅黑" panose="020B0503020204020204" pitchFamily="34" charset="-122"/>
              </a:rPr>
              <a:t>是遗传信息的储存者，基因可永久复制和存在。</a:t>
            </a:r>
            <a:endParaRPr lang="zh-CN" altLang="en-US" dirty="0" smtClean="0">
              <a:cs typeface="微软雅黑" panose="020B0503020204020204" pitchFamily="34" charset="-122"/>
            </a:endParaRPr>
          </a:p>
        </p:txBody>
      </p:sp>
    </p:spTree>
    <p:custDataLst>
      <p:tags r:id="rId7"/>
    </p:custData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ChangeArrowheads="1"/>
          </p:cNvSpPr>
          <p:nvPr>
            <p:custDataLst>
              <p:tags r:id="rId1"/>
            </p:custDataLst>
          </p:nvPr>
        </p:nvSpPr>
        <p:spPr bwMode="auto">
          <a:xfrm>
            <a:off x="468313" y="1557338"/>
            <a:ext cx="489585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spcBef>
                <a:spcPct val="20000"/>
              </a:spcBef>
            </a:pPr>
            <a:endParaRPr lang="en-US" altLang="zh-CN" sz="3200">
              <a:solidFill>
                <a:srgbClr val="FF0000"/>
              </a:solidFill>
              <a:latin typeface="微软雅黑" panose="020B0503020204020204" pitchFamily="34" charset="-122"/>
              <a:ea typeface="微软雅黑" panose="020B0503020204020204" pitchFamily="34" charset="-122"/>
            </a:endParaRPr>
          </a:p>
        </p:txBody>
      </p:sp>
      <p:sp>
        <p:nvSpPr>
          <p:cNvPr id="12291" name="标题 8"/>
          <p:cNvSpPr>
            <a:spLocks noGrp="1"/>
          </p:cNvSpPr>
          <p:nvPr>
            <p:ph type="title"/>
          </p:nvPr>
        </p:nvSpPr>
        <p:spPr>
          <a:xfrm>
            <a:off x="533400" y="1371600"/>
            <a:ext cx="4572000" cy="476250"/>
          </a:xfrm>
        </p:spPr>
        <p:txBody>
          <a:bodyPr/>
          <a:lstStyle/>
          <a:p>
            <a:br>
              <a:rPr lang="zh-CN" altLang="en-US" smtClean="0">
                <a:solidFill>
                  <a:srgbClr val="FF0000"/>
                </a:solidFill>
              </a:rPr>
            </a:br>
            <a:r>
              <a:rPr lang="en-US" altLang="zh-CN" smtClean="0">
                <a:solidFill>
                  <a:srgbClr val="FF0000"/>
                </a:solidFill>
              </a:rPr>
              <a:t>2. </a:t>
            </a:r>
            <a:r>
              <a:rPr lang="zh-CN" altLang="en-US" smtClean="0">
                <a:solidFill>
                  <a:srgbClr val="FF0000"/>
                </a:solidFill>
              </a:rPr>
              <a:t>生物遗传物质的分子机制</a:t>
            </a:r>
            <a:endParaRPr lang="zh-CN" altLang="en-US" smtClean="0"/>
          </a:p>
        </p:txBody>
      </p:sp>
      <p:sp>
        <p:nvSpPr>
          <p:cNvPr id="8" name="内容占位符 7"/>
          <p:cNvSpPr>
            <a:spLocks noGrp="1"/>
          </p:cNvSpPr>
          <p:nvPr>
            <p:ph idx="1"/>
          </p:nvPr>
        </p:nvSpPr>
        <p:spPr>
          <a:xfrm>
            <a:off x="4114800" y="1219200"/>
            <a:ext cx="4495800" cy="4602163"/>
          </a:xfrm>
        </p:spPr>
        <p:txBody>
          <a:bodyPr/>
          <a:lstStyle/>
          <a:p>
            <a:pPr marL="609600" indent="-609600">
              <a:lnSpc>
                <a:spcPct val="150000"/>
              </a:lnSpc>
              <a:buFontTx/>
              <a:buNone/>
              <a:defRPr/>
            </a:pPr>
            <a:r>
              <a:rPr lang="zh-CN" altLang="en-US" sz="4000" dirty="0" smtClean="0"/>
              <a:t>     </a:t>
            </a:r>
            <a:r>
              <a:rPr lang="zh-CN" altLang="en-US" dirty="0" smtClean="0"/>
              <a:t>  </a:t>
            </a:r>
            <a:endParaRPr lang="zh-CN" altLang="en-US" sz="4000" dirty="0" smtClean="0"/>
          </a:p>
          <a:p>
            <a:pPr>
              <a:defRPr/>
            </a:pPr>
            <a:endParaRPr lang="zh-CN" altLang="en-US" dirty="0"/>
          </a:p>
        </p:txBody>
      </p:sp>
      <p:sp>
        <p:nvSpPr>
          <p:cNvPr id="12293" name="文本占位符 9"/>
          <p:cNvSpPr>
            <a:spLocks noGrp="1"/>
          </p:cNvSpPr>
          <p:nvPr>
            <p:ph type="body" sz="half" idx="2"/>
          </p:nvPr>
        </p:nvSpPr>
        <p:spPr>
          <a:xfrm>
            <a:off x="762000" y="1981200"/>
            <a:ext cx="2971800" cy="3687763"/>
          </a:xfrm>
        </p:spPr>
        <p:txBody>
          <a:bodyPr/>
          <a:lstStyle/>
          <a:p>
            <a:r>
              <a:rPr lang="en-US" altLang="zh-CN" smtClean="0"/>
              <a:t>1953</a:t>
            </a:r>
            <a:r>
              <a:rPr lang="zh-CN" altLang="en-US" smtClean="0"/>
              <a:t>年</a:t>
            </a:r>
            <a:r>
              <a:rPr lang="en-US" altLang="zh-CN" smtClean="0"/>
              <a:t>Watson</a:t>
            </a:r>
            <a:r>
              <a:rPr lang="zh-CN" altLang="en-US" smtClean="0"/>
              <a:t>和</a:t>
            </a:r>
            <a:r>
              <a:rPr lang="en-US" altLang="zh-CN" smtClean="0"/>
              <a:t>Crick</a:t>
            </a:r>
            <a:r>
              <a:rPr lang="zh-CN" altLang="en-US" smtClean="0"/>
              <a:t>阐明了</a:t>
            </a:r>
            <a:r>
              <a:rPr lang="en-US" altLang="zh-CN" smtClean="0"/>
              <a:t>DNA</a:t>
            </a:r>
            <a:r>
              <a:rPr lang="zh-CN" altLang="en-US" smtClean="0"/>
              <a:t>的双螺旋结构和半保留复制机理。</a:t>
            </a:r>
            <a:endParaRPr lang="zh-CN" altLang="en-US" smtClean="0">
              <a:latin typeface="Arial" panose="020B0604020202020204" pitchFamily="34" charset="0"/>
            </a:endParaRPr>
          </a:p>
        </p:txBody>
      </p:sp>
      <p:pic>
        <p:nvPicPr>
          <p:cNvPr id="12294" name="Picture 7"/>
          <p:cNvPicPr>
            <a:picLocks noChangeAspect="1"/>
          </p:cNvPicPr>
          <p:nvPr>
            <p:custDataLst>
              <p:tags r:id="rId2"/>
            </p:custDataLst>
          </p:nvPr>
        </p:nvPicPr>
        <p:blipFill>
          <a:blip r:embed="rId3">
            <a:lum bright="-24000" contrast="48000"/>
            <a:extLst>
              <a:ext uri="{28A0092B-C50C-407E-A947-70E740481C1C}">
                <a14:useLocalDpi xmlns:a14="http://schemas.microsoft.com/office/drawing/2010/main" val="0"/>
              </a:ext>
            </a:extLst>
          </a:blip>
          <a:srcRect/>
          <a:stretch>
            <a:fillRect/>
          </a:stretch>
        </p:blipFill>
        <p:spPr bwMode="auto">
          <a:xfrm>
            <a:off x="4953000" y="1295400"/>
            <a:ext cx="2819400"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8" descr="2"/>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3200400" y="4114800"/>
            <a:ext cx="165417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矩形 6"/>
          <p:cNvSpPr>
            <a:spLocks noChangeArrowheads="1"/>
          </p:cNvSpPr>
          <p:nvPr>
            <p:custDataLst>
              <p:tags r:id="rId6"/>
            </p:custDataLst>
          </p:nvPr>
        </p:nvSpPr>
        <p:spPr bwMode="auto">
          <a:xfrm>
            <a:off x="4953000" y="5105400"/>
            <a:ext cx="3733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en-US" altLang="zh-CN" sz="1200">
                <a:latin typeface="微软雅黑" panose="020B0503020204020204" pitchFamily="34" charset="-122"/>
                <a:ea typeface="微软雅黑" panose="020B0503020204020204" pitchFamily="34" charset="-122"/>
              </a:rPr>
              <a:t>DNA</a:t>
            </a:r>
            <a:r>
              <a:rPr lang="zh-CN" altLang="en-US" sz="1200">
                <a:latin typeface="微软雅黑" panose="020B0503020204020204" pitchFamily="34" charset="-122"/>
                <a:ea typeface="微软雅黑" panose="020B0503020204020204" pitchFamily="34" charset="-122"/>
              </a:rPr>
              <a:t>双螺旋的性质为其半保留复制提供了结构基础。</a:t>
            </a:r>
            <a:endParaRPr lang="zh-CN" altLang="en-US" sz="1200">
              <a:latin typeface="微软雅黑" panose="020B0503020204020204" pitchFamily="34" charset="-122"/>
              <a:ea typeface="微软雅黑" panose="020B0503020204020204" pitchFamily="34" charset="-122"/>
            </a:endParaRPr>
          </a:p>
        </p:txBody>
      </p:sp>
      <p:sp>
        <p:nvSpPr>
          <p:cNvPr id="14" name="TextBox 7"/>
          <p:cNvSpPr txBox="1">
            <a:spLocks noChangeArrowheads="1"/>
          </p:cNvSpPr>
          <p:nvPr>
            <p:custDataLst>
              <p:tags r:id="rId7"/>
            </p:custDataLst>
          </p:nvPr>
        </p:nvSpPr>
        <p:spPr bwMode="auto">
          <a:xfrm>
            <a:off x="1763713" y="6165850"/>
            <a:ext cx="5780087" cy="461963"/>
          </a:xfrm>
          <a:prstGeom prst="rect">
            <a:avLst/>
          </a:prstGeom>
          <a:gradFill rotWithShape="1">
            <a:gsLst>
              <a:gs pos="0">
                <a:srgbClr val="A8A8EA"/>
              </a:gs>
              <a:gs pos="35001">
                <a:srgbClr val="C3C3EF"/>
              </a:gs>
              <a:gs pos="100000">
                <a:srgbClr val="E8E8FA"/>
              </a:gs>
            </a:gsLst>
            <a:lin ang="5400000" scaled="1"/>
          </a:gradFill>
          <a:ln w="9525">
            <a:solidFill>
              <a:srgbClr val="2F2F98"/>
            </a:solidFill>
            <a:miter lim="800000"/>
          </a:ln>
          <a:effectLst>
            <a:outerShdw dist="20000" dir="5400000" algn="ctr" rotWithShape="0">
              <a:srgbClr val="000000">
                <a:alpha val="35999"/>
              </a:srgbClr>
            </a:outerShdw>
          </a:effectLst>
        </p:spPr>
        <p:txBody>
          <a:bodyPr>
            <a:spAutoFit/>
          </a:bodyPr>
          <a:lstStyle/>
          <a:p>
            <a:pPr>
              <a:buFont typeface="Arial" panose="020B0604020202020204" pitchFamily="34" charset="0"/>
              <a:buNone/>
              <a:defRPr/>
            </a:pPr>
            <a:r>
              <a:rPr lang="zh-CN" altLang="en-US" sz="2400" b="1" dirty="0">
                <a:solidFill>
                  <a:srgbClr val="000000"/>
                </a:solidFill>
                <a:latin typeface="黑体" panose="02010609060101010101" charset="-122"/>
                <a:ea typeface="黑体" panose="02010609060101010101" charset="-122"/>
              </a:rPr>
              <a:t>解决了基因自我复制和传递的问题</a:t>
            </a:r>
            <a:endParaRPr lang="zh-CN" altLang="en-US" sz="2400" b="1" dirty="0">
              <a:solidFill>
                <a:srgbClr val="000000"/>
              </a:solidFill>
              <a:latin typeface="黑体" panose="02010609060101010101" charset="-122"/>
              <a:ea typeface="黑体" panose="02010609060101010101" charset="-122"/>
            </a:endParaRPr>
          </a:p>
        </p:txBody>
      </p:sp>
      <p:sp>
        <p:nvSpPr>
          <p:cNvPr id="12298" name="Text Box 4"/>
          <p:cNvSpPr txBox="1">
            <a:spLocks noChangeArrowheads="1"/>
          </p:cNvSpPr>
          <p:nvPr>
            <p:custDataLst>
              <p:tags r:id="rId8"/>
            </p:custDataLst>
          </p:nvPr>
        </p:nvSpPr>
        <p:spPr bwMode="auto">
          <a:xfrm>
            <a:off x="3124200" y="457200"/>
            <a:ext cx="34798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3200" b="1" dirty="0">
                <a:solidFill>
                  <a:srgbClr val="FF0000"/>
                </a:solidFill>
                <a:latin typeface="黑体" panose="02010609060101010101" charset="-122"/>
                <a:ea typeface="黑体" panose="02010609060101010101" charset="-122"/>
              </a:rPr>
              <a:t>理论上的三大发现</a:t>
            </a:r>
            <a:endParaRPr lang="zh-CN" altLang="en-US" sz="3200" b="1" dirty="0">
              <a:solidFill>
                <a:srgbClr val="FF0000"/>
              </a:solidFill>
              <a:latin typeface="黑体" panose="02010609060101010101" charset="-122"/>
              <a:ea typeface="黑体" panose="02010609060101010101" charset="-122"/>
            </a:endParaRPr>
          </a:p>
        </p:txBody>
      </p:sp>
      <p:sp>
        <p:nvSpPr>
          <p:cNvPr id="12299" name="Line 6"/>
          <p:cNvSpPr>
            <a:spLocks noChangeShapeType="1"/>
          </p:cNvSpPr>
          <p:nvPr>
            <p:custDataLst>
              <p:tags r:id="rId9"/>
            </p:custDataLst>
          </p:nvPr>
        </p:nvSpPr>
        <p:spPr bwMode="auto">
          <a:xfrm>
            <a:off x="914400" y="1219200"/>
            <a:ext cx="73914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Tree>
    <p:custDataLst>
      <p:tags r:id="rId10"/>
    </p:custData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p:nvPr/>
        </p:nvGrpSpPr>
        <p:grpSpPr bwMode="auto">
          <a:xfrm>
            <a:off x="228600" y="3124200"/>
            <a:ext cx="8470900" cy="1836738"/>
            <a:chOff x="0" y="910"/>
            <a:chExt cx="5336" cy="1194"/>
          </a:xfrm>
        </p:grpSpPr>
        <p:sp>
          <p:nvSpPr>
            <p:cNvPr id="13323" name="Rectangle 4"/>
            <p:cNvSpPr>
              <a:spLocks noChangeArrowheads="1"/>
            </p:cNvSpPr>
            <p:nvPr>
              <p:custDataLst>
                <p:tags r:id="rId1"/>
              </p:custDataLst>
            </p:nvPr>
          </p:nvSpPr>
          <p:spPr bwMode="auto">
            <a:xfrm>
              <a:off x="0" y="910"/>
              <a:ext cx="5336" cy="1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spcBef>
                  <a:spcPct val="20000"/>
                </a:spcBef>
                <a:buFont typeface="Wingdings" panose="05000000000000000000" pitchFamily="2" charset="2"/>
                <a:buNone/>
              </a:pPr>
              <a:endParaRPr lang="en-US" altLang="zh-CN" sz="2800">
                <a:solidFill>
                  <a:srgbClr val="FF0000"/>
                </a:solidFill>
                <a:latin typeface="微软雅黑" panose="020B0503020204020204" pitchFamily="34" charset="-122"/>
                <a:ea typeface="微软雅黑" panose="020B0503020204020204" pitchFamily="34" charset="-122"/>
              </a:endParaRPr>
            </a:p>
            <a:p>
              <a:pPr>
                <a:lnSpc>
                  <a:spcPct val="150000"/>
                </a:lnSpc>
                <a:spcBef>
                  <a:spcPct val="20000"/>
                </a:spcBef>
                <a:buFont typeface="Wingdings" panose="05000000000000000000" pitchFamily="2" charset="2"/>
                <a:buNone/>
              </a:pPr>
              <a:r>
                <a:rPr lang="en-US" altLang="zh-CN" sz="2800">
                  <a:solidFill>
                    <a:srgbClr val="FF0000"/>
                  </a:solidFill>
                  <a:latin typeface="微软雅黑" panose="020B0503020204020204" pitchFamily="34" charset="-122"/>
                  <a:ea typeface="微软雅黑" panose="020B0503020204020204" pitchFamily="34" charset="-122"/>
                </a:rPr>
                <a:t>   </a:t>
              </a:r>
              <a:endParaRPr lang="zh-CN" altLang="en-US" sz="2800">
                <a:latin typeface="微软雅黑" panose="020B0503020204020204" pitchFamily="34" charset="-122"/>
                <a:ea typeface="微软雅黑" panose="020B0503020204020204" pitchFamily="34" charset="-122"/>
              </a:endParaRPr>
            </a:p>
            <a:p>
              <a:pPr>
                <a:spcBef>
                  <a:spcPct val="20000"/>
                </a:spcBef>
                <a:buFont typeface="Wingdings" panose="05000000000000000000" pitchFamily="2" charset="2"/>
                <a:buNone/>
              </a:pPr>
              <a:r>
                <a:rPr lang="zh-CN" altLang="en-US" sz="2800">
                  <a:latin typeface="微软雅黑" panose="020B0503020204020204" pitchFamily="34" charset="-122"/>
                  <a:ea typeface="微软雅黑" panose="020B0503020204020204" pitchFamily="34" charset="-122"/>
                </a:rPr>
                <a:t>          </a:t>
              </a:r>
              <a:r>
                <a:rPr lang="en-US" altLang="zh-CN" sz="2400" b="1">
                  <a:solidFill>
                    <a:schemeClr val="tx2"/>
                  </a:solidFill>
                  <a:latin typeface="微软雅黑" panose="020B0503020204020204" pitchFamily="34" charset="-122"/>
                  <a:ea typeface="微软雅黑" panose="020B0503020204020204" pitchFamily="34" charset="-122"/>
                </a:rPr>
                <a:t>DNA→ RNA→</a:t>
              </a:r>
              <a:r>
                <a:rPr lang="zh-CN" altLang="en-US" sz="2400" b="1">
                  <a:solidFill>
                    <a:schemeClr val="tx2"/>
                  </a:solidFill>
                  <a:latin typeface="微软雅黑" panose="020B0503020204020204" pitchFamily="34" charset="-122"/>
                  <a:ea typeface="微软雅黑" panose="020B0503020204020204" pitchFamily="34" charset="-122"/>
                </a:rPr>
                <a:t>蛋白质</a:t>
              </a:r>
              <a:endParaRPr lang="zh-CN" altLang="en-US" sz="2800" b="1">
                <a:solidFill>
                  <a:schemeClr val="tx2"/>
                </a:solidFill>
                <a:latin typeface="微软雅黑" panose="020B0503020204020204" pitchFamily="34" charset="-122"/>
                <a:ea typeface="微软雅黑" panose="020B0503020204020204" pitchFamily="34" charset="-122"/>
              </a:endParaRPr>
            </a:p>
          </p:txBody>
        </p:sp>
        <p:sp>
          <p:nvSpPr>
            <p:cNvPr id="13324" name="Line 9"/>
            <p:cNvSpPr>
              <a:spLocks noChangeShapeType="1"/>
            </p:cNvSpPr>
            <p:nvPr>
              <p:custDataLst>
                <p:tags r:id="rId2"/>
              </p:custDataLst>
            </p:nvPr>
          </p:nvSpPr>
          <p:spPr bwMode="auto">
            <a:xfrm flipH="1">
              <a:off x="1200" y="1951"/>
              <a:ext cx="192" cy="0"/>
            </a:xfrm>
            <a:prstGeom prst="line">
              <a:avLst/>
            </a:prstGeom>
            <a:noFill/>
            <a:ln w="25400">
              <a:solidFill>
                <a:schemeClr val="tx2"/>
              </a:solidFill>
              <a:rou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3325" name="AutoShape 12"/>
            <p:cNvSpPr/>
            <p:nvPr>
              <p:custDataLst>
                <p:tags r:id="rId3"/>
              </p:custDataLst>
            </p:nvPr>
          </p:nvSpPr>
          <p:spPr bwMode="auto">
            <a:xfrm rot="-2932954">
              <a:off x="540" y="1638"/>
              <a:ext cx="464" cy="46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3166 w 21600"/>
                <a:gd name="T37" fmla="*/ 3145 h 21600"/>
                <a:gd name="T38" fmla="*/ 18434 w 21600"/>
                <a:gd name="T39" fmla="*/ 18455 h 216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0" h="21600">
                  <a:moveTo>
                    <a:pt x="18799" y="9765"/>
                  </a:moveTo>
                  <a:cubicBezTo>
                    <a:pt x="18279" y="5743"/>
                    <a:pt x="14854" y="2734"/>
                    <a:pt x="10800" y="2734"/>
                  </a:cubicBezTo>
                  <a:cubicBezTo>
                    <a:pt x="6345" y="2734"/>
                    <a:pt x="2734" y="6345"/>
                    <a:pt x="2734" y="10800"/>
                  </a:cubicBezTo>
                  <a:cubicBezTo>
                    <a:pt x="2733" y="13885"/>
                    <a:pt x="4493" y="16699"/>
                    <a:pt x="7267" y="18051"/>
                  </a:cubicBezTo>
                  <a:lnTo>
                    <a:pt x="6069" y="20508"/>
                  </a:lnTo>
                  <a:cubicBezTo>
                    <a:pt x="2356" y="18699"/>
                    <a:pt x="0" y="14930"/>
                    <a:pt x="0" y="10800"/>
                  </a:cubicBezTo>
                  <a:cubicBezTo>
                    <a:pt x="0" y="4835"/>
                    <a:pt x="4835" y="0"/>
                    <a:pt x="10800" y="0"/>
                  </a:cubicBezTo>
                  <a:cubicBezTo>
                    <a:pt x="16228" y="-1"/>
                    <a:pt x="20814" y="4030"/>
                    <a:pt x="21510" y="9414"/>
                  </a:cubicBezTo>
                  <a:lnTo>
                    <a:pt x="24188" y="9067"/>
                  </a:lnTo>
                  <a:lnTo>
                    <a:pt x="20677" y="13623"/>
                  </a:lnTo>
                  <a:lnTo>
                    <a:pt x="16121" y="10111"/>
                  </a:lnTo>
                  <a:lnTo>
                    <a:pt x="18799" y="9765"/>
                  </a:lnTo>
                  <a:close/>
                </a:path>
              </a:pathLst>
            </a:custGeom>
            <a:noFill/>
            <a:ln w="19050" cap="flat" cmpd="sng">
              <a:solidFill>
                <a:schemeClr val="tx2"/>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13315" name="Picture 8" descr="9-16"/>
          <p:cNvPicPr>
            <a:picLocks noChangeAspect="1"/>
          </p:cNvPicPr>
          <p:nvPr>
            <p:custDataLst>
              <p:tags r:id="rId4"/>
            </p:custDataLst>
          </p:nvPr>
        </p:nvPicPr>
        <p:blipFill>
          <a:blip r:embed="rId5">
            <a:extLst>
              <a:ext uri="{28A0092B-C50C-407E-A947-70E740481C1C}">
                <a14:useLocalDpi xmlns:a14="http://schemas.microsoft.com/office/drawing/2010/main" val="0"/>
              </a:ext>
            </a:extLst>
          </a:blip>
          <a:srcRect/>
          <a:stretch>
            <a:fillRect/>
          </a:stretch>
        </p:blipFill>
        <p:spPr bwMode="auto">
          <a:xfrm>
            <a:off x="5029200" y="1501775"/>
            <a:ext cx="3471863"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7"/>
          <p:cNvSpPr>
            <a:spLocks noChangeArrowheads="1"/>
          </p:cNvSpPr>
          <p:nvPr>
            <p:custDataLst>
              <p:tags r:id="rId6"/>
            </p:custDataLst>
          </p:nvPr>
        </p:nvSpPr>
        <p:spPr bwMode="auto">
          <a:xfrm>
            <a:off x="5334000" y="1125538"/>
            <a:ext cx="3810000" cy="685800"/>
          </a:xfrm>
          <a:prstGeom prst="rect">
            <a:avLst/>
          </a:prstGeom>
          <a:noFill/>
          <a:ln w="9525">
            <a:noFill/>
            <a:miter lim="800000"/>
          </a:ln>
        </p:spPr>
        <p:txBody>
          <a:bodyPr anchor="b"/>
          <a:lstStyle/>
          <a:p>
            <a:pPr>
              <a:buFont typeface="Arial" panose="020B0604020202020204" pitchFamily="34" charset="0"/>
              <a:buNone/>
              <a:defRPr/>
            </a:pPr>
            <a:endParaRPr lang="zh-CN" altLang="en-US" sz="2400" dirty="0">
              <a:solidFill>
                <a:srgbClr val="FF0000"/>
              </a:solidFill>
              <a:effectLst>
                <a:outerShdw blurRad="38100" dist="38100" dir="2700000" algn="tl">
                  <a:srgbClr val="000000"/>
                </a:outerShdw>
              </a:effectLst>
              <a:latin typeface="宋体" panose="02010600030101010101" pitchFamily="2" charset="-122"/>
            </a:endParaRPr>
          </a:p>
        </p:txBody>
      </p:sp>
      <p:sp>
        <p:nvSpPr>
          <p:cNvPr id="30727" name="TextBox 7"/>
          <p:cNvSpPr txBox="1">
            <a:spLocks noChangeArrowheads="1"/>
          </p:cNvSpPr>
          <p:nvPr>
            <p:custDataLst>
              <p:tags r:id="rId7"/>
            </p:custDataLst>
          </p:nvPr>
        </p:nvSpPr>
        <p:spPr bwMode="auto">
          <a:xfrm>
            <a:off x="1692275" y="6165850"/>
            <a:ext cx="5203825" cy="461963"/>
          </a:xfrm>
          <a:prstGeom prst="rect">
            <a:avLst/>
          </a:prstGeom>
          <a:gradFill rotWithShape="1">
            <a:gsLst>
              <a:gs pos="0">
                <a:srgbClr val="A8A8EA"/>
              </a:gs>
              <a:gs pos="35001">
                <a:srgbClr val="C3C3EF"/>
              </a:gs>
              <a:gs pos="100000">
                <a:srgbClr val="E8E8FA"/>
              </a:gs>
            </a:gsLst>
            <a:lin ang="5400000" scaled="1"/>
          </a:gradFill>
          <a:ln w="9525">
            <a:solidFill>
              <a:srgbClr val="2F2F98"/>
            </a:solidFill>
            <a:miter lim="800000"/>
          </a:ln>
          <a:effectLst>
            <a:outerShdw dist="20000" dir="5400000" algn="ctr" rotWithShape="0">
              <a:srgbClr val="000000">
                <a:alpha val="35999"/>
              </a:srgbClr>
            </a:outerShdw>
          </a:effectLst>
        </p:spPr>
        <p:txBody>
          <a:bodyPr>
            <a:spAutoFit/>
          </a:bodyPr>
          <a:lstStyle/>
          <a:p>
            <a:pPr>
              <a:buFont typeface="Arial" panose="020B0604020202020204" pitchFamily="34" charset="0"/>
              <a:buNone/>
              <a:defRPr/>
            </a:pPr>
            <a:r>
              <a:rPr lang="zh-CN" altLang="en-US" sz="2400" b="1" dirty="0">
                <a:solidFill>
                  <a:srgbClr val="000000"/>
                </a:solidFill>
                <a:latin typeface="黑体" panose="02010609060101010101" charset="-122"/>
                <a:ea typeface="黑体" panose="02010609060101010101" charset="-122"/>
              </a:rPr>
              <a:t>阐明了遗传信息的流向和表达问题</a:t>
            </a:r>
            <a:endParaRPr lang="zh-CN" altLang="en-US" sz="2400" b="1" dirty="0">
              <a:solidFill>
                <a:srgbClr val="000000"/>
              </a:solidFill>
              <a:latin typeface="黑体" panose="02010609060101010101" charset="-122"/>
              <a:ea typeface="黑体" panose="02010609060101010101" charset="-122"/>
            </a:endParaRPr>
          </a:p>
        </p:txBody>
      </p:sp>
      <p:sp>
        <p:nvSpPr>
          <p:cNvPr id="13318" name="标题 10"/>
          <p:cNvSpPr>
            <a:spLocks noGrp="1"/>
          </p:cNvSpPr>
          <p:nvPr>
            <p:ph type="title"/>
          </p:nvPr>
        </p:nvSpPr>
        <p:spPr>
          <a:xfrm>
            <a:off x="457200" y="1752600"/>
            <a:ext cx="4953000" cy="381000"/>
          </a:xfrm>
        </p:spPr>
        <p:txBody>
          <a:bodyPr/>
          <a:lstStyle/>
          <a:p>
            <a:r>
              <a:rPr lang="en-US" altLang="zh-CN" smtClean="0">
                <a:solidFill>
                  <a:srgbClr val="FF0000"/>
                </a:solidFill>
              </a:rPr>
              <a:t>3. </a:t>
            </a:r>
            <a:r>
              <a:rPr lang="zh-CN" altLang="en-US" smtClean="0">
                <a:solidFill>
                  <a:srgbClr val="FF0000"/>
                </a:solidFill>
              </a:rPr>
              <a:t>遗传信息的传递方式</a:t>
            </a:r>
            <a:br>
              <a:rPr lang="zh-CN" altLang="en-US" smtClean="0">
                <a:solidFill>
                  <a:srgbClr val="FF0000"/>
                </a:solidFill>
              </a:rPr>
            </a:br>
            <a:endParaRPr lang="zh-CN" altLang="en-US" smtClean="0"/>
          </a:p>
        </p:txBody>
      </p:sp>
      <p:sp>
        <p:nvSpPr>
          <p:cNvPr id="12" name="内容占位符 11"/>
          <p:cNvSpPr>
            <a:spLocks noGrp="1"/>
          </p:cNvSpPr>
          <p:nvPr>
            <p:ph idx="1"/>
          </p:nvPr>
        </p:nvSpPr>
        <p:spPr>
          <a:xfrm>
            <a:off x="4648200" y="1143000"/>
            <a:ext cx="4495800" cy="4602163"/>
          </a:xfrm>
        </p:spPr>
        <p:txBody>
          <a:bodyPr/>
          <a:lstStyle/>
          <a:p>
            <a:pPr algn="ctr">
              <a:buFontTx/>
              <a:buNone/>
              <a:defRPr/>
            </a:pPr>
            <a:r>
              <a:rPr lang="zh-CN" altLang="en-US" sz="2000" kern="1200" dirty="0" smtClean="0">
                <a:solidFill>
                  <a:srgbClr val="002060"/>
                </a:solidFill>
                <a:latin typeface="黑体" panose="02010609060101010101" charset="-122"/>
                <a:ea typeface="黑体" panose="02010609060101010101" charset="-122"/>
              </a:rPr>
              <a:t>遗传密码的破译</a:t>
            </a:r>
            <a:endParaRPr lang="zh-CN" altLang="en-US" sz="2000" kern="1200" dirty="0" smtClean="0">
              <a:solidFill>
                <a:srgbClr val="002060"/>
              </a:solidFill>
              <a:latin typeface="黑体" panose="02010609060101010101" charset="-122"/>
              <a:ea typeface="黑体" panose="02010609060101010101" charset="-122"/>
            </a:endParaRPr>
          </a:p>
          <a:p>
            <a:pPr>
              <a:defRPr/>
            </a:pPr>
            <a:endParaRPr lang="zh-CN" altLang="en-US" sz="2800" dirty="0"/>
          </a:p>
        </p:txBody>
      </p:sp>
      <p:sp>
        <p:nvSpPr>
          <p:cNvPr id="13320" name="文本占位符 12"/>
          <p:cNvSpPr>
            <a:spLocks noGrp="1"/>
          </p:cNvSpPr>
          <p:nvPr>
            <p:ph type="body" sz="half" idx="2"/>
          </p:nvPr>
        </p:nvSpPr>
        <p:spPr>
          <a:xfrm>
            <a:off x="838200" y="2057400"/>
            <a:ext cx="3962400" cy="2209800"/>
          </a:xfrm>
        </p:spPr>
        <p:txBody>
          <a:bodyPr/>
          <a:lstStyle/>
          <a:p>
            <a:r>
              <a:rPr lang="en-US" altLang="zh-CN" smtClean="0"/>
              <a:t>60</a:t>
            </a:r>
            <a:r>
              <a:rPr lang="zh-CN" altLang="en-US" smtClean="0"/>
              <a:t>年代，</a:t>
            </a:r>
            <a:r>
              <a:rPr lang="en-US" altLang="zh-CN" smtClean="0"/>
              <a:t>Nirenberg</a:t>
            </a:r>
            <a:r>
              <a:rPr lang="zh-CN" altLang="en-US" smtClean="0"/>
              <a:t>等科学家确定了遗传信息的传递方式（中心法则）：</a:t>
            </a:r>
            <a:endParaRPr lang="zh-CN" altLang="en-US" smtClean="0">
              <a:latin typeface="Arial" panose="020B0604020202020204" pitchFamily="34" charset="0"/>
            </a:endParaRPr>
          </a:p>
          <a:p>
            <a:endParaRPr lang="zh-CN" altLang="en-US" smtClean="0"/>
          </a:p>
        </p:txBody>
      </p:sp>
      <p:sp>
        <p:nvSpPr>
          <p:cNvPr id="13321" name="Text Box 4"/>
          <p:cNvSpPr txBox="1">
            <a:spLocks noChangeArrowheads="1"/>
          </p:cNvSpPr>
          <p:nvPr>
            <p:custDataLst>
              <p:tags r:id="rId8"/>
            </p:custDataLst>
          </p:nvPr>
        </p:nvSpPr>
        <p:spPr bwMode="auto">
          <a:xfrm>
            <a:off x="3276600" y="304800"/>
            <a:ext cx="3479800"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3200" b="1" dirty="0">
                <a:solidFill>
                  <a:srgbClr val="FF0000"/>
                </a:solidFill>
                <a:latin typeface="黑体" panose="02010609060101010101" charset="-122"/>
                <a:ea typeface="黑体" panose="02010609060101010101" charset="-122"/>
              </a:rPr>
              <a:t>理论上的三大发现</a:t>
            </a:r>
            <a:endParaRPr lang="zh-CN" altLang="en-US" sz="3200" b="1" dirty="0">
              <a:solidFill>
                <a:srgbClr val="FF0000"/>
              </a:solidFill>
              <a:latin typeface="黑体" panose="02010609060101010101" charset="-122"/>
              <a:ea typeface="黑体" panose="02010609060101010101" charset="-122"/>
            </a:endParaRPr>
          </a:p>
        </p:txBody>
      </p:sp>
      <p:sp>
        <p:nvSpPr>
          <p:cNvPr id="13322" name="Line 6"/>
          <p:cNvSpPr>
            <a:spLocks noChangeShapeType="1"/>
          </p:cNvSpPr>
          <p:nvPr>
            <p:custDataLst>
              <p:tags r:id="rId9"/>
            </p:custDataLst>
          </p:nvPr>
        </p:nvSpPr>
        <p:spPr bwMode="auto">
          <a:xfrm>
            <a:off x="838200" y="1066800"/>
            <a:ext cx="73914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Line 6"/>
          <p:cNvSpPr>
            <a:spLocks noChangeShapeType="1"/>
          </p:cNvSpPr>
          <p:nvPr>
            <p:custDataLst>
              <p:tags r:id="rId1"/>
            </p:custDataLst>
          </p:nvPr>
        </p:nvSpPr>
        <p:spPr bwMode="auto">
          <a:xfrm>
            <a:off x="914400" y="1219200"/>
            <a:ext cx="7391400"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2" name="图片 1"/>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000375"/>
            <a:ext cx="4411663"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标题 8"/>
          <p:cNvSpPr>
            <a:spLocks noGrp="1"/>
          </p:cNvSpPr>
          <p:nvPr>
            <p:ph type="title"/>
          </p:nvPr>
        </p:nvSpPr>
        <p:spPr>
          <a:xfrm>
            <a:off x="914400" y="381000"/>
            <a:ext cx="8229600" cy="1143000"/>
          </a:xfrm>
        </p:spPr>
        <p:txBody>
          <a:bodyPr/>
          <a:lstStyle/>
          <a:p>
            <a:r>
              <a:rPr lang="zh-CN" altLang="en-US" dirty="0" smtClean="0">
                <a:latin typeface="黑体" panose="02010609060101010101" charset="-122"/>
                <a:ea typeface="黑体" panose="02010609060101010101" charset="-122"/>
              </a:rPr>
              <a:t>技术上的三大发现</a:t>
            </a:r>
            <a:endParaRPr lang="zh-CN" altLang="en-US" dirty="0" smtClean="0"/>
          </a:p>
        </p:txBody>
      </p:sp>
      <p:sp>
        <p:nvSpPr>
          <p:cNvPr id="14341" name="内容占位符 9"/>
          <p:cNvSpPr>
            <a:spLocks noGrp="1"/>
          </p:cNvSpPr>
          <p:nvPr>
            <p:ph idx="1"/>
          </p:nvPr>
        </p:nvSpPr>
        <p:spPr>
          <a:xfrm>
            <a:off x="457200" y="1676400"/>
            <a:ext cx="6248400" cy="2971800"/>
          </a:xfrm>
        </p:spPr>
        <p:txBody>
          <a:bodyPr/>
          <a:lstStyle/>
          <a:p>
            <a:pPr>
              <a:lnSpc>
                <a:spcPct val="150000"/>
              </a:lnSpc>
              <a:buFontTx/>
              <a:buNone/>
            </a:pPr>
            <a:r>
              <a:rPr lang="en-US" altLang="zh-CN" smtClean="0"/>
              <a:t>1</a:t>
            </a:r>
            <a:r>
              <a:rPr lang="zh-CN" altLang="en-US" smtClean="0"/>
              <a:t>、</a:t>
            </a:r>
            <a:r>
              <a:rPr lang="en-US" altLang="zh-CN" smtClean="0"/>
              <a:t>DNA</a:t>
            </a:r>
            <a:r>
              <a:rPr lang="zh-CN" altLang="en-US" smtClean="0"/>
              <a:t>的特异切割酶和连接酶、逆转录酶</a:t>
            </a:r>
            <a:endParaRPr lang="zh-CN" altLang="en-US" smtClean="0"/>
          </a:p>
          <a:p>
            <a:pPr>
              <a:lnSpc>
                <a:spcPct val="150000"/>
              </a:lnSpc>
              <a:buFontTx/>
              <a:buNone/>
            </a:pPr>
            <a:r>
              <a:rPr lang="en-US" altLang="zh-CN" smtClean="0"/>
              <a:t>2</a:t>
            </a:r>
            <a:r>
              <a:rPr lang="zh-CN" altLang="en-US" smtClean="0"/>
              <a:t>、基因工程载体（质粒）与转化技术</a:t>
            </a:r>
            <a:endParaRPr lang="zh-CN" altLang="en-US" smtClean="0"/>
          </a:p>
          <a:p>
            <a:pPr>
              <a:lnSpc>
                <a:spcPct val="150000"/>
              </a:lnSpc>
              <a:buFontTx/>
              <a:buNone/>
            </a:pPr>
            <a:r>
              <a:rPr lang="en-US" altLang="zh-CN" smtClean="0"/>
              <a:t>3</a:t>
            </a:r>
            <a:r>
              <a:rPr lang="zh-CN" altLang="en-US" smtClean="0"/>
              <a:t>、电泳、杂交检测</a:t>
            </a:r>
            <a:endParaRPr lang="zh-CN" altLang="en-US" smtClean="0"/>
          </a:p>
          <a:p>
            <a:pPr>
              <a:buFontTx/>
              <a:buNone/>
            </a:pPr>
            <a:endParaRPr lang="zh-CN" altLang="en-US" smtClean="0"/>
          </a:p>
        </p:txBody>
      </p:sp>
    </p:spTree>
    <p:custDataLst>
      <p:tags r:id="rId4"/>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custDataLst>
              <p:tags r:id="rId1"/>
            </p:custDataLst>
          </p:nvPr>
        </p:nvSpPr>
        <p:spPr bwMode="auto">
          <a:xfrm>
            <a:off x="762000" y="228600"/>
            <a:ext cx="767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sz="4400">
              <a:solidFill>
                <a:schemeClr val="tx2"/>
              </a:solidFill>
            </a:endParaRPr>
          </a:p>
        </p:txBody>
      </p:sp>
      <p:sp>
        <p:nvSpPr>
          <p:cNvPr id="15363" name="Line 7"/>
          <p:cNvSpPr>
            <a:spLocks noChangeShapeType="1"/>
          </p:cNvSpPr>
          <p:nvPr>
            <p:custDataLst>
              <p:tags r:id="rId2"/>
            </p:custDataLst>
          </p:nvPr>
        </p:nvSpPr>
        <p:spPr bwMode="auto">
          <a:xfrm>
            <a:off x="533400" y="1143000"/>
            <a:ext cx="838200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15364" name="Picture 4"/>
          <p:cNvPicPr>
            <a:picLocks noChangeAspect="1"/>
          </p:cNvPicPr>
          <p:nvPr>
            <p:custDataLst>
              <p:tags r:id="rId3"/>
            </p:custDataLst>
          </p:nvPr>
        </p:nvPicPr>
        <p:blipFill>
          <a:blip r:embed="rId4" cstate="print">
            <a:lum bright="-94000" contrast="100000"/>
            <a:extLst>
              <a:ext uri="{28A0092B-C50C-407E-A947-70E740481C1C}">
                <a14:useLocalDpi xmlns:a14="http://schemas.microsoft.com/office/drawing/2010/main" val="0"/>
              </a:ext>
            </a:extLst>
          </a:blip>
          <a:srcRect/>
          <a:stretch>
            <a:fillRect/>
          </a:stretch>
        </p:blipFill>
        <p:spPr bwMode="auto">
          <a:xfrm>
            <a:off x="6400800" y="1447800"/>
            <a:ext cx="2039938" cy="502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40" name="矩形 7"/>
          <p:cNvSpPr>
            <a:spLocks noChangeArrowheads="1"/>
          </p:cNvSpPr>
          <p:nvPr>
            <p:custDataLst>
              <p:tags r:id="rId5"/>
            </p:custDataLst>
          </p:nvPr>
        </p:nvSpPr>
        <p:spPr bwMode="auto">
          <a:xfrm>
            <a:off x="533400" y="5638800"/>
            <a:ext cx="5562600" cy="64611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nSpc>
                <a:spcPct val="90000"/>
              </a:lnSpc>
              <a:spcBef>
                <a:spcPct val="20000"/>
              </a:spcBef>
              <a:buFont typeface="Arial" panose="020B0604020202020204" pitchFamily="34" charset="0"/>
              <a:buNone/>
              <a:defRPr/>
            </a:pPr>
            <a:r>
              <a:rPr lang="zh-CN" altLang="en-US" dirty="0">
                <a:solidFill>
                  <a:srgbClr val="000000"/>
                </a:solidFill>
                <a:latin typeface="+mn-ea"/>
              </a:rPr>
              <a:t>基</a:t>
            </a:r>
            <a:r>
              <a:rPr lang="zh-CN" altLang="en-US" dirty="0">
                <a:solidFill>
                  <a:srgbClr val="000000"/>
                </a:solidFill>
                <a:latin typeface="+mn-ea"/>
              </a:rPr>
              <a:t>因工程发展史上第一次实现重组体转化成功的例子。</a:t>
            </a:r>
            <a:endParaRPr lang="en-US" altLang="zh-CN" dirty="0">
              <a:solidFill>
                <a:srgbClr val="000000"/>
              </a:solidFill>
              <a:latin typeface="+mn-ea"/>
            </a:endParaRPr>
          </a:p>
          <a:p>
            <a:pPr>
              <a:lnSpc>
                <a:spcPct val="90000"/>
              </a:lnSpc>
              <a:spcBef>
                <a:spcPct val="20000"/>
              </a:spcBef>
              <a:buFont typeface="Arial" panose="020B0604020202020204" pitchFamily="34" charset="0"/>
              <a:buNone/>
              <a:defRPr/>
            </a:pPr>
            <a:r>
              <a:rPr lang="zh-CN" altLang="en-US" dirty="0">
                <a:solidFill>
                  <a:srgbClr val="000000"/>
                </a:solidFill>
                <a:latin typeface="+mn-ea"/>
              </a:rPr>
              <a:t>基因工程诞生，这一年被定为</a:t>
            </a:r>
            <a:r>
              <a:rPr lang="zh-CN" altLang="en-US" dirty="0">
                <a:solidFill>
                  <a:srgbClr val="FF0000"/>
                </a:solidFill>
                <a:latin typeface="+mn-ea"/>
              </a:rPr>
              <a:t>基因工程诞生的元年</a:t>
            </a:r>
            <a:r>
              <a:rPr lang="zh-CN" altLang="en-US" dirty="0">
                <a:solidFill>
                  <a:srgbClr val="000000"/>
                </a:solidFill>
              </a:rPr>
              <a:t>。</a:t>
            </a:r>
            <a:endParaRPr lang="zh-CN" altLang="en-US" dirty="0"/>
          </a:p>
        </p:txBody>
      </p:sp>
      <p:sp>
        <p:nvSpPr>
          <p:cNvPr id="15366" name="标题 8"/>
          <p:cNvSpPr>
            <a:spLocks noGrp="1"/>
          </p:cNvSpPr>
          <p:nvPr>
            <p:ph type="title"/>
          </p:nvPr>
        </p:nvSpPr>
        <p:spPr>
          <a:xfrm>
            <a:off x="457200" y="533400"/>
            <a:ext cx="8229600" cy="1143000"/>
          </a:xfrm>
        </p:spPr>
        <p:txBody>
          <a:bodyPr/>
          <a:lstStyle/>
          <a:p>
            <a:r>
              <a:rPr lang="zh-CN" altLang="en-US" smtClean="0">
                <a:latin typeface="Arial" panose="020B0604020202020204" pitchFamily="34" charset="0"/>
              </a:rPr>
              <a:t>分子克隆技术诞生的标志</a:t>
            </a:r>
            <a:br>
              <a:rPr lang="zh-CN" altLang="en-US" smtClean="0">
                <a:latin typeface="Arial" panose="020B0604020202020204" pitchFamily="34" charset="0"/>
              </a:rPr>
            </a:br>
            <a:endParaRPr lang="zh-CN" altLang="en-US" smtClean="0"/>
          </a:p>
        </p:txBody>
      </p:sp>
      <p:sp>
        <p:nvSpPr>
          <p:cNvPr id="10" name="内容占位符 9"/>
          <p:cNvSpPr>
            <a:spLocks noGrp="1"/>
          </p:cNvSpPr>
          <p:nvPr>
            <p:ph idx="1"/>
          </p:nvPr>
        </p:nvSpPr>
        <p:spPr>
          <a:xfrm>
            <a:off x="609600" y="1676400"/>
            <a:ext cx="5486400" cy="3048000"/>
          </a:xfrm>
        </p:spPr>
        <p:txBody>
          <a:bodyPr/>
          <a:lstStyle/>
          <a:p>
            <a:pPr>
              <a:lnSpc>
                <a:spcPct val="150000"/>
              </a:lnSpc>
              <a:spcBef>
                <a:spcPts val="600"/>
              </a:spcBef>
              <a:buFontTx/>
              <a:buNone/>
            </a:pPr>
            <a:r>
              <a:rPr lang="zh-CN" altLang="en-US" dirty="0">
                <a:latin typeface="Times New Roman" panose="02020603050405020304" pitchFamily="18" charset="0"/>
              </a:rPr>
              <a:t>基础理论和技术的发展</a:t>
            </a:r>
            <a:r>
              <a:rPr lang="zh-CN" altLang="en-US" dirty="0" smtClean="0">
                <a:latin typeface="Times New Roman" panose="02020603050405020304" pitchFamily="18" charset="0"/>
              </a:rPr>
              <a:t>催生了基因工程</a:t>
            </a:r>
            <a:endParaRPr lang="zh-CN" altLang="en-US" dirty="0" smtClean="0">
              <a:latin typeface="Arial" panose="020B0604020202020204" pitchFamily="34" charset="0"/>
            </a:endParaRPr>
          </a:p>
          <a:p>
            <a:pPr eaLnBrk="1" hangingPunct="1">
              <a:lnSpc>
                <a:spcPct val="150000"/>
              </a:lnSpc>
              <a:spcBef>
                <a:spcPts val="600"/>
              </a:spcBef>
              <a:buClr>
                <a:srgbClr val="FF0000"/>
              </a:buClr>
              <a:buFont typeface="Wingdings" panose="05000000000000000000" pitchFamily="2" charset="2"/>
              <a:buChar char="n"/>
            </a:pPr>
            <a:r>
              <a:rPr lang="zh-CN" altLang="en-US" sz="1800" dirty="0" smtClean="0"/>
              <a:t> 世界上第一次成功的</a:t>
            </a:r>
            <a:r>
              <a:rPr lang="en-US" altLang="zh-CN" sz="1800" dirty="0" smtClean="0"/>
              <a:t>DNA</a:t>
            </a:r>
            <a:r>
              <a:rPr lang="zh-CN" altLang="en-US" sz="1800" dirty="0" smtClean="0"/>
              <a:t>体外重组实验</a:t>
            </a:r>
            <a:r>
              <a:rPr lang="en-US" altLang="zh-CN" sz="1800" dirty="0" smtClean="0"/>
              <a:t>:</a:t>
            </a:r>
            <a:endParaRPr lang="en-US" altLang="zh-CN" sz="1800" dirty="0" smtClean="0"/>
          </a:p>
          <a:p>
            <a:pPr eaLnBrk="1" hangingPunct="1">
              <a:lnSpc>
                <a:spcPct val="150000"/>
              </a:lnSpc>
              <a:spcBef>
                <a:spcPct val="0"/>
              </a:spcBef>
              <a:buClr>
                <a:srgbClr val="FF0000"/>
              </a:buClr>
              <a:buFontTx/>
              <a:buNone/>
            </a:pPr>
            <a:r>
              <a:rPr lang="en-US" altLang="zh-CN" sz="1800" dirty="0" smtClean="0"/>
              <a:t>   1972</a:t>
            </a:r>
            <a:r>
              <a:rPr lang="zh-CN" altLang="en-US" sz="1800" dirty="0" smtClean="0"/>
              <a:t>年，</a:t>
            </a:r>
            <a:r>
              <a:rPr lang="en-US" altLang="zh-CN" sz="1800" dirty="0" err="1" smtClean="0"/>
              <a:t>P.Berg</a:t>
            </a:r>
            <a:r>
              <a:rPr lang="zh-CN" altLang="en-US" sz="1800" dirty="0" smtClean="0"/>
              <a:t>博士完成</a:t>
            </a:r>
            <a:r>
              <a:rPr lang="en-US" altLang="zh-CN" sz="1800" dirty="0" smtClean="0"/>
              <a:t>SV40 DNA/</a:t>
            </a:r>
            <a:r>
              <a:rPr lang="en-US" altLang="zh-CN" sz="1800" dirty="0" smtClean="0">
                <a:sym typeface="Symbol" panose="05050102010706020507" pitchFamily="18" charset="2"/>
              </a:rPr>
              <a:t>DNA</a:t>
            </a:r>
            <a:endParaRPr lang="en-US" altLang="zh-CN" sz="1800" dirty="0" smtClean="0">
              <a:sym typeface="Symbol" panose="05050102010706020507" pitchFamily="18" charset="2"/>
            </a:endParaRPr>
          </a:p>
          <a:p>
            <a:pPr eaLnBrk="1" hangingPunct="1">
              <a:lnSpc>
                <a:spcPct val="150000"/>
              </a:lnSpc>
              <a:spcBef>
                <a:spcPct val="0"/>
              </a:spcBef>
              <a:buClr>
                <a:srgbClr val="FF0000"/>
              </a:buClr>
              <a:buFont typeface="Wingdings" panose="05000000000000000000" pitchFamily="2" charset="2"/>
              <a:buChar char="n"/>
            </a:pPr>
            <a:r>
              <a:rPr lang="en-US" altLang="zh-CN" sz="1800" dirty="0" smtClean="0"/>
              <a:t> </a:t>
            </a:r>
            <a:r>
              <a:rPr lang="zh-CN" altLang="en-US" sz="1800" dirty="0" smtClean="0"/>
              <a:t>世界上第一次成功的基因克隆实验</a:t>
            </a:r>
            <a:r>
              <a:rPr lang="en-US" altLang="zh-CN" sz="1800" dirty="0" smtClean="0"/>
              <a:t>:</a:t>
            </a:r>
            <a:endParaRPr lang="en-US" altLang="zh-CN" sz="1800" dirty="0" smtClean="0"/>
          </a:p>
          <a:p>
            <a:pPr eaLnBrk="1" hangingPunct="1">
              <a:lnSpc>
                <a:spcPct val="150000"/>
              </a:lnSpc>
              <a:spcBef>
                <a:spcPct val="0"/>
              </a:spcBef>
              <a:buFontTx/>
              <a:buNone/>
            </a:pPr>
            <a:r>
              <a:rPr lang="en-US" altLang="zh-CN" sz="1800" dirty="0" smtClean="0">
                <a:sym typeface="Symbol" panose="05050102010706020507" pitchFamily="18" charset="2"/>
              </a:rPr>
              <a:t>1973</a:t>
            </a:r>
            <a:r>
              <a:rPr lang="zh-CN" altLang="en-US" sz="1800" dirty="0" smtClean="0">
                <a:sym typeface="Symbol" panose="05050102010706020507" pitchFamily="18" charset="2"/>
              </a:rPr>
              <a:t>年，</a:t>
            </a:r>
            <a:r>
              <a:rPr lang="en-US" altLang="zh-CN" sz="1800" dirty="0" smtClean="0">
                <a:sym typeface="Symbol" panose="05050102010706020507" pitchFamily="18" charset="2"/>
              </a:rPr>
              <a:t>S. Cohen</a:t>
            </a:r>
            <a:r>
              <a:rPr lang="zh-CN" altLang="en-US" sz="1800" dirty="0" smtClean="0"/>
              <a:t>完成</a:t>
            </a:r>
            <a:r>
              <a:rPr lang="zh-CN" altLang="en-US" sz="1800" dirty="0" smtClean="0">
                <a:sym typeface="Symbol" panose="05050102010706020507" pitchFamily="18" charset="2"/>
              </a:rPr>
              <a:t>质粒可作为携带基因的载   体</a:t>
            </a:r>
            <a:r>
              <a:rPr lang="zh-CN" altLang="en-US" sz="1800" dirty="0" smtClean="0"/>
              <a:t>实现了细菌间性状的转移。</a:t>
            </a:r>
            <a:endParaRPr lang="en-US" altLang="zh-CN" sz="1800" dirty="0" smtClean="0"/>
          </a:p>
          <a:p>
            <a:pPr eaLnBrk="1" hangingPunct="1">
              <a:lnSpc>
                <a:spcPct val="150000"/>
              </a:lnSpc>
              <a:spcBef>
                <a:spcPct val="0"/>
              </a:spcBef>
              <a:buFontTx/>
              <a:buNone/>
            </a:pPr>
            <a:r>
              <a:rPr lang="zh-CN" altLang="en-US" sz="1800" dirty="0" smtClean="0"/>
              <a:t>卡那霉素和四环素抗性基因</a:t>
            </a:r>
            <a:endParaRPr lang="en-US" altLang="zh-CN" sz="1800" dirty="0" smtClean="0"/>
          </a:p>
          <a:p>
            <a:pPr>
              <a:buFontTx/>
              <a:buNone/>
            </a:pPr>
            <a:endParaRPr lang="zh-CN" altLang="en-US" dirty="0" smtClean="0"/>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440"/>
                                        </p:tgtEl>
                                        <p:attrNameLst>
                                          <p:attrName>style.visibility</p:attrName>
                                        </p:attrNameLst>
                                      </p:cBhvr>
                                      <p:to>
                                        <p:strVal val="visible"/>
                                      </p:to>
                                    </p:set>
                                    <p:anim calcmode="lin" valueType="num">
                                      <p:cBhvr additive="base">
                                        <p:cTn id="7" dur="500" fill="hold"/>
                                        <p:tgtEl>
                                          <p:spTgt spid="18440"/>
                                        </p:tgtEl>
                                        <p:attrNameLst>
                                          <p:attrName>ppt_x</p:attrName>
                                        </p:attrNameLst>
                                      </p:cBhvr>
                                      <p:tavLst>
                                        <p:tav tm="0">
                                          <p:val>
                                            <p:strVal val="#ppt_x"/>
                                          </p:val>
                                        </p:tav>
                                        <p:tav tm="100000">
                                          <p:val>
                                            <p:strVal val="#ppt_x"/>
                                          </p:val>
                                        </p:tav>
                                      </p:tavLst>
                                    </p:anim>
                                    <p:anim calcmode="lin" valueType="num">
                                      <p:cBhvr additive="base">
                                        <p:cTn id="8" dur="500" fill="hold"/>
                                        <p:tgtEl>
                                          <p:spTgt spid="184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0" grpId="0" animBg="1"/>
    </p:bldLst>
  </p:timing>
</p:sld>
</file>

<file path=ppt/tags/tag1.xml><?xml version="1.0" encoding="utf-8"?>
<p:tagLst xmlns:p="http://schemas.openxmlformats.org/presentationml/2006/main">
  <p:tag name="KSO_WM_FULL_TEXT_BEAUTIFY_COPY_ID" val="3074"/>
</p:tagLst>
</file>

<file path=ppt/tags/tag10.xml><?xml version="1.0" encoding="utf-8"?>
<p:tagLst xmlns:p="http://schemas.openxmlformats.org/presentationml/2006/main">
  <p:tag name="KSO_WM_FULL_TEXT_BEAUTIFY_COPY_ID" val="2052"/>
</p:tagLst>
</file>

<file path=ppt/tags/tag100.xml><?xml version="1.0" encoding="utf-8"?>
<p:tagLst xmlns:p="http://schemas.openxmlformats.org/presentationml/2006/main">
  <p:tag name="KSO_WM_FULL_TEXT_BEAUTIFY_COPY_ID" val="2"/>
</p:tagLst>
</file>

<file path=ppt/tags/tag101.xml><?xml version="1.0" encoding="utf-8"?>
<p:tagLst xmlns:p="http://schemas.openxmlformats.org/presentationml/2006/main">
  <p:tag name="KSO_WM_FULL_TEXT_BEAUTIFY_COPY_ID" val="150995477"/>
</p:tagLst>
</file>

<file path=ppt/tags/tag102.xml><?xml version="1.0" encoding="utf-8"?>
<p:tagLst xmlns:p="http://schemas.openxmlformats.org/presentationml/2006/main">
  <p:tag name="KSO_WM_FULL_TEXT_BEAUTIFY_COPY_ID" val="44034"/>
</p:tagLst>
</file>

<file path=ppt/tags/tag103.xml><?xml version="1.0" encoding="utf-8"?>
<p:tagLst xmlns:p="http://schemas.openxmlformats.org/presentationml/2006/main">
  <p:tag name="KSO_WM_FULL_TEXT_BEAUTIFY_COPY_ID" val="44035"/>
</p:tagLst>
</file>

<file path=ppt/tags/tag104.xml><?xml version="1.0" encoding="utf-8"?>
<p:tagLst xmlns:p="http://schemas.openxmlformats.org/presentationml/2006/main">
  <p:tag name="KSO_WM_FULL_TEXT_BEAUTIFY_COPY_ID" val="44036"/>
</p:tagLst>
</file>

<file path=ppt/tags/tag105.xml><?xml version="1.0" encoding="utf-8"?>
<p:tagLst xmlns:p="http://schemas.openxmlformats.org/presentationml/2006/main">
  <p:tag name="KSO_WM_FULL_TEXT_BEAUTIFY_COPY_ID" val="44037"/>
</p:tagLst>
</file>

<file path=ppt/tags/tag106.xml><?xml version="1.0" encoding="utf-8"?>
<p:tagLst xmlns:p="http://schemas.openxmlformats.org/presentationml/2006/main">
  <p:tag name="KSO_WM_FULL_TEXT_BEAUTIFY_COPY_ID" val="44038"/>
</p:tagLst>
</file>

<file path=ppt/tags/tag107.xml><?xml version="1.0" encoding="utf-8"?>
<p:tagLst xmlns:p="http://schemas.openxmlformats.org/presentationml/2006/main">
  <p:tag name="KSO_WM_FULL_TEXT_BEAUTIFY_COPY_ID" val="44039"/>
</p:tagLst>
</file>

<file path=ppt/tags/tag108.xml><?xml version="1.0" encoding="utf-8"?>
<p:tagLst xmlns:p="http://schemas.openxmlformats.org/presentationml/2006/main">
  <p:tag name="KSO_WM_FULL_TEXT_BEAUTIFY_COPY_ID" val="2"/>
</p:tagLst>
</file>

<file path=ppt/tags/tag109.xml><?xml version="1.0" encoding="utf-8"?>
<p:tagLst xmlns:p="http://schemas.openxmlformats.org/presentationml/2006/main">
  <p:tag name="KSO_WM_FULL_TEXT_BEAUTIFY_COPY_ID" val="150995478"/>
</p:tagLst>
</file>

<file path=ppt/tags/tag11.xml><?xml version="1.0" encoding="utf-8"?>
<p:tagLst xmlns:p="http://schemas.openxmlformats.org/presentationml/2006/main">
  <p:tag name="KSO_WM_FULL_TEXT_BEAUTIFY_COPY_ID" val="8"/>
</p:tagLst>
</file>

<file path=ppt/tags/tag110.xml><?xml version="1.0" encoding="utf-8"?>
<p:tagLst xmlns:p="http://schemas.openxmlformats.org/presentationml/2006/main">
  <p:tag name="KSO_WM_FULL_TEXT_BEAUTIFY_COPY_ID" val="16391"/>
  <p:tag name="KSO_WM_UNIT_PLACING_PICTURE_USER_VIEWPORT" val="{&quot;height&quot;:9630,&quot;width&quot;:4620}"/>
</p:tagLst>
</file>

<file path=ppt/tags/tag111.xml><?xml version="1.0" encoding="utf-8"?>
<p:tagLst xmlns:p="http://schemas.openxmlformats.org/presentationml/2006/main">
  <p:tag name="KSO_WM_FULL_TEXT_BEAUTIFY_COPY_ID" val="150995325"/>
</p:tagLst>
</file>

<file path=ppt/tags/tag112.xml><?xml version="1.0" encoding="utf-8"?>
<p:tagLst xmlns:p="http://schemas.openxmlformats.org/presentationml/2006/main">
  <p:tag name="KSO_WM_FULL_TEXT_BEAUTIFY_COPY_ID" val="15362"/>
  <p:tag name="KSO_WM_UNIT_PLACING_PICTURE_USER_VIEWPORT" val="{&quot;height&quot;:7255,&quot;width&quot;:8992.5007874015755}"/>
</p:tagLst>
</file>

<file path=ppt/tags/tag113.xml><?xml version="1.0" encoding="utf-8"?>
<p:tagLst xmlns:p="http://schemas.openxmlformats.org/presentationml/2006/main">
  <p:tag name="KSO_WM_FULL_TEXT_BEAUTIFY_COPY_ID" val="5"/>
</p:tagLst>
</file>

<file path=ppt/tags/tag114.xml><?xml version="1.0" encoding="utf-8"?>
<p:tagLst xmlns:p="http://schemas.openxmlformats.org/presentationml/2006/main">
  <p:tag name="KSO_WM_FULL_TEXT_BEAUTIFY_COPY_ID" val="150995361"/>
</p:tagLst>
</file>

<file path=ppt/tags/tag115.xml><?xml version="1.0" encoding="utf-8"?>
<p:tagLst xmlns:p="http://schemas.openxmlformats.org/presentationml/2006/main">
  <p:tag name="KSO_WM_FULL_TEXT_BEAUTIFY_COPY_ID" val="17417"/>
  <p:tag name="KSO_WM_UNIT_PLACING_PICTURE_USER_VIEWPORT" val="{&quot;height&quot;:5400,&quot;width&quot;:6122.5007874015746}"/>
</p:tagLst>
</file>

<file path=ppt/tags/tag116.xml><?xml version="1.0" encoding="utf-8"?>
<p:tagLst xmlns:p="http://schemas.openxmlformats.org/presentationml/2006/main">
  <p:tag name="KSO_WM_FULL_TEXT_BEAUTIFY_COPY_ID" val="17413"/>
  <p:tag name="KSO_WM_UNIT_PLACING_PICTURE_USER_VIEWPORT" val="{&quot;height&quot;:5242.5007874015746,&quot;width&quot;:5242.5007874015746}"/>
</p:tagLst>
</file>

<file path=ppt/tags/tag117.xml><?xml version="1.0" encoding="utf-8"?>
<p:tagLst xmlns:p="http://schemas.openxmlformats.org/presentationml/2006/main">
  <p:tag name="KSO_WM_FULL_TEXT_BEAUTIFY_COPY_ID" val="12"/>
</p:tagLst>
</file>

<file path=ppt/tags/tag118.xml><?xml version="1.0" encoding="utf-8"?>
<p:tagLst xmlns:p="http://schemas.openxmlformats.org/presentationml/2006/main">
  <p:tag name="KSO_WM_FULL_TEXT_BEAUTIFY_COPY_ID" val="19458"/>
</p:tagLst>
</file>

<file path=ppt/tags/tag119.xml><?xml version="1.0" encoding="utf-8"?>
<p:tagLst xmlns:p="http://schemas.openxmlformats.org/presentationml/2006/main">
  <p:tag name="KSO_WM_FULL_TEXT_BEAUTIFY_COPY_ID" val="35852"/>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FULL_TEXT_BEAUTIFY_COPY_ID" val="150995329"/>
</p:tagLst>
</file>

<file path=ppt/tags/tag121.xml><?xml version="1.0" encoding="utf-8"?>
<p:tagLst xmlns:p="http://schemas.openxmlformats.org/presentationml/2006/main">
  <p:tag name="KSO_WM_FULL_TEXT_BEAUTIFY_COPY_ID" val="48129"/>
  <p:tag name="KSO_WM_UNIT_PLACING_PICTURE_USER_VIEWPORT" val="{&quot;height&quot;:3311.2503937007873,&quot;width&quot;:6193.1259842519685}"/>
</p:tagLst>
</file>

<file path=ppt/tags/tag122.xml><?xml version="1.0" encoding="utf-8"?>
<p:tagLst xmlns:p="http://schemas.openxmlformats.org/presentationml/2006/main">
  <p:tag name="KSO_WM_FULL_TEXT_BEAUTIFY_COPY_ID" val="48131"/>
</p:tagLst>
</file>

<file path=ppt/tags/tag123.xml><?xml version="1.0" encoding="utf-8"?>
<p:tagLst xmlns:p="http://schemas.openxmlformats.org/presentationml/2006/main">
  <p:tag name="KSO_WM_FULL_TEXT_BEAUTIFY_COPY_ID" val="48132"/>
</p:tagLst>
</file>

<file path=ppt/tags/tag124.xml><?xml version="1.0" encoding="utf-8"?>
<p:tagLst xmlns:p="http://schemas.openxmlformats.org/presentationml/2006/main">
  <p:tag name="KSO_WM_FULL_TEXT_BEAUTIFY_COPY_ID" val="48133"/>
</p:tagLst>
</file>

<file path=ppt/tags/tag125.xml><?xml version="1.0" encoding="utf-8"?>
<p:tagLst xmlns:p="http://schemas.openxmlformats.org/presentationml/2006/main">
  <p:tag name="KSO_WM_FULL_TEXT_BEAUTIFY_COPY_ID" val="9"/>
</p:tagLst>
</file>

<file path=ppt/tags/tag126.xml><?xml version="1.0" encoding="utf-8"?>
<p:tagLst xmlns:p="http://schemas.openxmlformats.org/presentationml/2006/main">
  <p:tag name="KSO_WM_FULL_TEXT_BEAUTIFY_COPY_ID" val="150995479"/>
</p:tagLst>
</file>

<file path=ppt/tags/tag127.xml><?xml version="1.0" encoding="utf-8"?>
<p:tagLst xmlns:p="http://schemas.openxmlformats.org/presentationml/2006/main">
  <p:tag name="KSO_WM_FULL_TEXT_BEAUTIFY_COPY_ID" val="24578"/>
</p:tagLst>
</file>

<file path=ppt/tags/tag128.xml><?xml version="1.0" encoding="utf-8"?>
<p:tagLst xmlns:p="http://schemas.openxmlformats.org/presentationml/2006/main">
  <p:tag name="KSO_WM_FULL_TEXT_BEAUTIFY_COPY_ID" val="24580"/>
  <p:tag name="KSO_WM_UNIT_PLACING_PICTURE_USER_VIEWPORT" val="{&quot;height&quot;:6390,&quot;width&quot;:14187.500787401576}"/>
</p:tagLst>
</file>

<file path=ppt/tags/tag129.xml><?xml version="1.0" encoding="utf-8"?>
<p:tagLst xmlns:p="http://schemas.openxmlformats.org/presentationml/2006/main">
  <p:tag name="KSO_WM_FULL_TEXT_BEAUTIFY_COPY_ID" val="25604"/>
  <p:tag name="KSO_WM_UNIT_PLACING_PICTURE_USER_VIEWPORT" val="{&quot;height&quot;:4704,&quot;width&quot;:13800}"/>
</p:tagLst>
</file>

<file path=ppt/tags/tag13.xml><?xml version="1.0" encoding="utf-8"?>
<p:tagLst xmlns:p="http://schemas.openxmlformats.org/presentationml/2006/main">
  <p:tag name="KSO_WM_FULL_TEXT_BEAUTIFY_COPY_ID" val="150995308"/>
</p:tagLst>
</file>

<file path=ppt/tags/tag130.xml><?xml version="1.0" encoding="utf-8"?>
<p:tagLst xmlns:p="http://schemas.openxmlformats.org/presentationml/2006/main">
  <p:tag name="KSO_WM_FULL_TEXT_BEAUTIFY_COPY_ID" val="26628"/>
  <p:tag name="KSO_WM_UNIT_PLACING_PICTURE_USER_VIEWPORT" val="{&quot;height&quot;:6122.5007874015746,&quot;width&quot;:13897.500787401576}"/>
</p:tagLst>
</file>

<file path=ppt/tags/tag131.xml><?xml version="1.0" encoding="utf-8"?>
<p:tagLst xmlns:p="http://schemas.openxmlformats.org/presentationml/2006/main">
  <p:tag name="KSO_WM_FULL_TEXT_BEAUTIFY_COPY_ID" val="150995480"/>
</p:tagLst>
</file>

<file path=ppt/tags/tag132.xml><?xml version="1.0" encoding="utf-8"?>
<p:tagLst xmlns:p="http://schemas.openxmlformats.org/presentationml/2006/main">
  <p:tag name="KSO_WM_FULL_TEXT_BEAUTIFY_COPY_ID" val="5"/>
</p:tagLst>
</file>

<file path=ppt/tags/tag133.xml><?xml version="1.0" encoding="utf-8"?>
<p:tagLst xmlns:p="http://schemas.openxmlformats.org/presentationml/2006/main">
  <p:tag name="KSO_WM_FULL_TEXT_BEAUTIFY_COPY_ID" val="51203"/>
  <p:tag name="KSO_WM_UNIT_PLACING_PICTURE_USER_VIEWPORT" val="{&quot;height&quot;:6465,&quot;width&quot;:10854.375590551181}"/>
</p:tagLst>
</file>

<file path=ppt/tags/tag134.xml><?xml version="1.0" encoding="utf-8"?>
<p:tagLst xmlns:p="http://schemas.openxmlformats.org/presentationml/2006/main">
  <p:tag name="KSO_WM_FULL_TEXT_BEAUTIFY_COPY_ID" val="150995461"/>
</p:tagLst>
</file>

<file path=ppt/tags/tag135.xml><?xml version="1.0" encoding="utf-8"?>
<p:tagLst xmlns:p="http://schemas.openxmlformats.org/presentationml/2006/main">
  <p:tag name="KSO_WM_FULL_TEXT_BEAUTIFY_COPY_ID" val="21506"/>
  <p:tag name="KSO_WM_UNIT_PLACING_PICTURE_USER_VIEWPORT" val="{&quot;height&quot;:3885,&quot;width&quot;:6800}"/>
</p:tagLst>
</file>

<file path=ppt/tags/tag136.xml><?xml version="1.0" encoding="utf-8"?>
<p:tagLst xmlns:p="http://schemas.openxmlformats.org/presentationml/2006/main">
  <p:tag name="KSO_WM_FULL_TEXT_BEAUTIFY_COPY_ID" val="21509"/>
  <p:tag name="KSO_WM_UNIT_PLACING_PICTURE_USER_VIEWPORT" val="{&quot;height&quot;:5805,&quot;width&quot;:8520}"/>
</p:tagLst>
</file>

<file path=ppt/tags/tag137.xml><?xml version="1.0" encoding="utf-8"?>
<p:tagLst xmlns:p="http://schemas.openxmlformats.org/presentationml/2006/main">
  <p:tag name="KSO_WM_FULL_TEXT_BEAUTIFY_COPY_ID" val="150995331"/>
</p:tagLst>
</file>

<file path=ppt/tags/tag138.xml><?xml version="1.0" encoding="utf-8"?>
<p:tagLst xmlns:p="http://schemas.openxmlformats.org/presentationml/2006/main">
  <p:tag name="KSO_WM_FULL_TEXT_BEAUTIFY_COPY_ID" val="30724"/>
</p:tagLst>
</file>

<file path=ppt/tags/tag139.xml><?xml version="1.0" encoding="utf-8"?>
<p:tagLst xmlns:p="http://schemas.openxmlformats.org/presentationml/2006/main">
  <p:tag name="KSO_WM_FULL_TEXT_BEAUTIFY_COPY_ID" val="37893"/>
</p:tagLst>
</file>

<file path=ppt/tags/tag14.xml><?xml version="1.0" encoding="utf-8"?>
<p:tagLst xmlns:p="http://schemas.openxmlformats.org/presentationml/2006/main">
  <p:tag name="KSO_WM_FULL_TEXT_BEAUTIFY_COPY_ID" val="3074"/>
</p:tagLst>
</file>

<file path=ppt/tags/tag140.xml><?xml version="1.0" encoding="utf-8"?>
<p:tagLst xmlns:p="http://schemas.openxmlformats.org/presentationml/2006/main">
  <p:tag name="KSO_WM_FULL_TEXT_BEAUTIFY_COPY_ID" val="150995334"/>
</p:tagLst>
</file>

<file path=ppt/tags/tag141.xml><?xml version="1.0" encoding="utf-8"?>
<p:tagLst xmlns:p="http://schemas.openxmlformats.org/presentationml/2006/main">
  <p:tag name="KSO_WM_FULL_TEXT_BEAUTIFY_COPY_ID" val="18436"/>
</p:tagLst>
</file>

<file path=ppt/tags/tag142.xml><?xml version="1.0" encoding="utf-8"?>
<p:tagLst xmlns:p="http://schemas.openxmlformats.org/presentationml/2006/main">
  <p:tag name="KSO_WM_FULL_TEXT_BEAUTIFY_COPY_ID" val="150995326"/>
</p:tagLst>
</file>

<file path=ppt/tags/tag143.xml><?xml version="1.0" encoding="utf-8"?>
<p:tagLst xmlns:p="http://schemas.openxmlformats.org/presentationml/2006/main">
  <p:tag name="KSO_WM_FULL_TEXT_BEAUTIFY_COPY_ID" val="150995336"/>
</p:tagLst>
</file>

<file path=ppt/tags/tag144.xml><?xml version="1.0" encoding="utf-8"?>
<p:tagLst xmlns:p="http://schemas.openxmlformats.org/presentationml/2006/main">
  <p:tag name="KSO_WM_FULL_TEXT_BEAUTIFY_COPY_ID" val="46085"/>
</p:tagLst>
</file>

<file path=ppt/tags/tag145.xml><?xml version="1.0" encoding="utf-8"?>
<p:tagLst xmlns:p="http://schemas.openxmlformats.org/presentationml/2006/main">
  <p:tag name="KSO_WM_FULL_TEXT_BEAUTIFY_COPY_ID" val="28676"/>
</p:tagLst>
</file>

<file path=ppt/tags/tag146.xml><?xml version="1.0" encoding="utf-8"?>
<p:tagLst xmlns:p="http://schemas.openxmlformats.org/presentationml/2006/main">
  <p:tag name="KSO_WM_FULL_TEXT_BEAUTIFY_COPY_ID" val="150995337"/>
</p:tagLst>
</file>

<file path=ppt/tags/tag147.xml><?xml version="1.0" encoding="utf-8"?>
<p:tagLst xmlns:p="http://schemas.openxmlformats.org/presentationml/2006/main">
  <p:tag name="KSO_WM_FULL_TEXT_BEAUTIFY_COPY_ID" val="48132"/>
</p:tagLst>
</file>

<file path=ppt/tags/tag148.xml><?xml version="1.0" encoding="utf-8"?>
<p:tagLst xmlns:p="http://schemas.openxmlformats.org/presentationml/2006/main">
  <p:tag name="KSO_WM_FULL_TEXT_BEAUTIFY_COPY_ID" val="48133"/>
</p:tagLst>
</file>

<file path=ppt/tags/tag149.xml><?xml version="1.0" encoding="utf-8"?>
<p:tagLst xmlns:p="http://schemas.openxmlformats.org/presentationml/2006/main">
  <p:tag name="KSO_WM_FULL_TEXT_BEAUTIFY_COPY_ID" val="30723"/>
  <p:tag name="KSO_WM_UNIT_PLACING_PICTURE_USER_VIEWPORT" val="{&quot;height&quot;:6840,&quot;width&quot;:10937.500787401576}"/>
</p:tagLst>
</file>

<file path=ppt/tags/tag15.xml><?xml version="1.0" encoding="utf-8"?>
<p:tagLst xmlns:p="http://schemas.openxmlformats.org/presentationml/2006/main">
  <p:tag name="KSO_WM_FULL_TEXT_BEAUTIFY_COPY_ID" val="150995309"/>
</p:tagLst>
</file>

<file path=ppt/tags/tag150.xml><?xml version="1.0" encoding="utf-8"?>
<p:tagLst xmlns:p="http://schemas.openxmlformats.org/presentationml/2006/main">
  <p:tag name="KSO_WM_FULL_TEXT_BEAUTIFY_COPY_ID" val="150995338"/>
</p:tagLst>
</file>

<file path=ppt/tags/tag151.xml><?xml version="1.0" encoding="utf-8"?>
<p:tagLst xmlns:p="http://schemas.openxmlformats.org/presentationml/2006/main">
  <p:tag name="KSO_WM_FULL_TEXT_BEAUTIFY_COPY_ID" val="5"/>
  <p:tag name="KSO_WM_UNIT_TABLE_BEAUTIFY" val="smartTable{36f58814-6fb0-4926-a92f-55df61e6b833}"/>
</p:tagLst>
</file>

<file path=ppt/tags/tag152.xml><?xml version="1.0" encoding="utf-8"?>
<p:tagLst xmlns:p="http://schemas.openxmlformats.org/presentationml/2006/main">
  <p:tag name="KSO_WM_FULL_TEXT_BEAUTIFY_COPY_ID" val="31821"/>
</p:tagLst>
</file>

<file path=ppt/tags/tag153.xml><?xml version="1.0" encoding="utf-8"?>
<p:tagLst xmlns:p="http://schemas.openxmlformats.org/presentationml/2006/main">
  <p:tag name="KSO_WM_FULL_TEXT_BEAUTIFY_COPY_ID" val="150995362"/>
</p:tagLst>
</file>

<file path=ppt/tags/tag154.xml><?xml version="1.0" encoding="utf-8"?>
<p:tagLst xmlns:p="http://schemas.openxmlformats.org/presentationml/2006/main">
  <p:tag name="KSO_WM_FULL_TEXT_BEAUTIFY_COPY_ID" val="32770"/>
</p:tagLst>
</file>

<file path=ppt/tags/tag155.xml><?xml version="1.0" encoding="utf-8"?>
<p:tagLst xmlns:p="http://schemas.openxmlformats.org/presentationml/2006/main">
  <p:tag name="KSO_WM_FULL_TEXT_BEAUTIFY_COPY_ID" val="32772"/>
</p:tagLst>
</file>

<file path=ppt/tags/tag156.xml><?xml version="1.0" encoding="utf-8"?>
<p:tagLst xmlns:p="http://schemas.openxmlformats.org/presentationml/2006/main">
  <p:tag name="KSO_WM_FULL_TEXT_BEAUTIFY_COPY_ID" val="2"/>
</p:tagLst>
</file>

<file path=ppt/tags/tag157.xml><?xml version="1.0" encoding="utf-8"?>
<p:tagLst xmlns:p="http://schemas.openxmlformats.org/presentationml/2006/main">
  <p:tag name="KSO_WM_FULL_TEXT_BEAUTIFY_COPY_ID" val="150995340"/>
</p:tagLst>
</file>

<file path=ppt/tags/tag158.xml><?xml version="1.0" encoding="utf-8"?>
<p:tagLst xmlns:p="http://schemas.openxmlformats.org/presentationml/2006/main">
  <p:tag name="KSO_WM_FULL_TEXT_BEAUTIFY_COPY_ID" val="55301"/>
</p:tagLst>
</file>

<file path=ppt/tags/tag159.xml><?xml version="1.0" encoding="utf-8"?>
<p:tagLst xmlns:p="http://schemas.openxmlformats.org/presentationml/2006/main">
  <p:tag name="KSO_WM_FULL_TEXT_BEAUTIFY_COPY_ID" val="55302"/>
</p:tagLst>
</file>

<file path=ppt/tags/tag16.xml><?xml version="1.0" encoding="utf-8"?>
<p:tagLst xmlns:p="http://schemas.openxmlformats.org/presentationml/2006/main">
  <p:tag name="KSO_WM_FULL_TEXT_BEAUTIFY_COPY_ID" val="4100"/>
</p:tagLst>
</file>

<file path=ppt/tags/tag160.xml><?xml version="1.0" encoding="utf-8"?>
<p:tagLst xmlns:p="http://schemas.openxmlformats.org/presentationml/2006/main">
  <p:tag name="KSO_WM_FULL_TEXT_BEAUTIFY_COPY_ID" val="150995342"/>
</p:tagLst>
</file>

<file path=ppt/tags/tag161.xml><?xml version="1.0" encoding="utf-8"?>
<p:tagLst xmlns:p="http://schemas.openxmlformats.org/presentationml/2006/main">
  <p:tag name="KSO_WM_FULL_TEXT_BEAUTIFY_COPY_ID" val="56325"/>
</p:tagLst>
</file>

<file path=ppt/tags/tag162.xml><?xml version="1.0" encoding="utf-8"?>
<p:tagLst xmlns:p="http://schemas.openxmlformats.org/presentationml/2006/main">
  <p:tag name="KSO_WM_FULL_TEXT_BEAUTIFY_COPY_ID" val="56326"/>
</p:tagLst>
</file>

<file path=ppt/tags/tag163.xml><?xml version="1.0" encoding="utf-8"?>
<p:tagLst xmlns:p="http://schemas.openxmlformats.org/presentationml/2006/main">
  <p:tag name="KSO_WM_FULL_TEXT_BEAUTIFY_COPY_ID" val="150995343"/>
</p:tagLst>
</file>

<file path=ppt/tags/tag164.xml><?xml version="1.0" encoding="utf-8"?>
<p:tagLst xmlns:p="http://schemas.openxmlformats.org/presentationml/2006/main">
  <p:tag name="KSO_WM_FULL_TEXT_BEAUTIFY_COPY_ID" val="57349"/>
</p:tagLst>
</file>

<file path=ppt/tags/tag165.xml><?xml version="1.0" encoding="utf-8"?>
<p:tagLst xmlns:p="http://schemas.openxmlformats.org/presentationml/2006/main">
  <p:tag name="KSO_WM_FULL_TEXT_BEAUTIFY_COPY_ID" val="57350"/>
</p:tagLst>
</file>

<file path=ppt/tags/tag166.xml><?xml version="1.0" encoding="utf-8"?>
<p:tagLst xmlns:p="http://schemas.openxmlformats.org/presentationml/2006/main">
  <p:tag name="KSO_WM_FULL_TEXT_BEAUTIFY_COPY_ID" val="150995344"/>
</p:tagLst>
</file>

<file path=ppt/tags/tag167.xml><?xml version="1.0" encoding="utf-8"?>
<p:tagLst xmlns:p="http://schemas.openxmlformats.org/presentationml/2006/main">
  <p:tag name="KSO_WM_FULL_TEXT_BEAUTIFY_COPY_ID" val="33794"/>
</p:tagLst>
</file>

<file path=ppt/tags/tag168.xml><?xml version="1.0" encoding="utf-8"?>
<p:tagLst xmlns:p="http://schemas.openxmlformats.org/presentationml/2006/main">
  <p:tag name="KSO_WM_FULL_TEXT_BEAUTIFY_COPY_ID" val="52229"/>
</p:tagLst>
</file>

<file path=ppt/tags/tag169.xml><?xml version="1.0" encoding="utf-8"?>
<p:tagLst xmlns:p="http://schemas.openxmlformats.org/presentationml/2006/main">
  <p:tag name="KSO_WM_FULL_TEXT_BEAUTIFY_COPY_ID" val="33796"/>
</p:tagLst>
</file>

<file path=ppt/tags/tag17.xml><?xml version="1.0" encoding="utf-8"?>
<p:tagLst xmlns:p="http://schemas.openxmlformats.org/presentationml/2006/main">
  <p:tag name="KSO_WM_FULL_TEXT_BEAUTIFY_COPY_ID" val="150995310"/>
</p:tagLst>
</file>

<file path=ppt/tags/tag170.xml><?xml version="1.0" encoding="utf-8"?>
<p:tagLst xmlns:p="http://schemas.openxmlformats.org/presentationml/2006/main">
  <p:tag name="KSO_WM_FULL_TEXT_BEAUTIFY_COPY_ID" val="33797"/>
</p:tagLst>
</file>

<file path=ppt/tags/tag171.xml><?xml version="1.0" encoding="utf-8"?>
<p:tagLst xmlns:p="http://schemas.openxmlformats.org/presentationml/2006/main">
  <p:tag name="KSO_WM_FULL_TEXT_BEAUTIFY_COPY_ID" val="7"/>
</p:tagLst>
</file>

<file path=ppt/tags/tag172.xml><?xml version="1.0" encoding="utf-8"?>
<p:tagLst xmlns:p="http://schemas.openxmlformats.org/presentationml/2006/main">
  <p:tag name="KSO_WM_FULL_TEXT_BEAUTIFY_COPY_ID" val="33799"/>
</p:tagLst>
</file>

<file path=ppt/tags/tag173.xml><?xml version="1.0" encoding="utf-8"?>
<p:tagLst xmlns:p="http://schemas.openxmlformats.org/presentationml/2006/main">
  <p:tag name="KSO_WM_FULL_TEXT_BEAUTIFY_COPY_ID" val="150995341"/>
</p:tagLst>
</file>

<file path=ppt/tags/tag174.xml><?xml version="1.0" encoding="utf-8"?>
<p:tagLst xmlns:p="http://schemas.openxmlformats.org/presentationml/2006/main">
  <p:tag name="KSO_WM_FULL_TEXT_BEAUTIFY_COPY_ID" val="60420"/>
</p:tagLst>
</file>

<file path=ppt/tags/tag175.xml><?xml version="1.0" encoding="utf-8"?>
<p:tagLst xmlns:p="http://schemas.openxmlformats.org/presentationml/2006/main">
  <p:tag name="KSO_WM_FULL_TEXT_BEAUTIFY_COPY_ID" val="60421"/>
</p:tagLst>
</file>

<file path=ppt/tags/tag176.xml><?xml version="1.0" encoding="utf-8"?>
<p:tagLst xmlns:p="http://schemas.openxmlformats.org/presentationml/2006/main">
  <p:tag name="KSO_WM_FULL_TEXT_BEAUTIFY_COPY_ID" val="33797"/>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FULL_TEXT_BEAUTIFY_COPY_ID" val="150995346"/>
</p:tagLst>
</file>

<file path=ppt/tags/tag179.xml><?xml version="1.0" encoding="utf-8"?>
<p:tagLst xmlns:p="http://schemas.openxmlformats.org/presentationml/2006/main">
  <p:tag name="KSO_WM_FULL_TEXT_BEAUTIFY_COPY_ID" val="61444"/>
</p:tagLst>
</file>

<file path=ppt/tags/tag18.xml><?xml version="1.0" encoding="utf-8"?>
<p:tagLst xmlns:p="http://schemas.openxmlformats.org/presentationml/2006/main">
  <p:tag name="KSO_WM_FULL_TEXT_BEAUTIFY_COPY_ID" val="5122"/>
</p:tagLst>
</file>

<file path=ppt/tags/tag180.xml><?xml version="1.0" encoding="utf-8"?>
<p:tagLst xmlns:p="http://schemas.openxmlformats.org/presentationml/2006/main">
  <p:tag name="KSO_WM_FULL_TEXT_BEAUTIFY_COPY_ID" val="61445"/>
</p:tagLst>
</file>

<file path=ppt/tags/tag181.xml><?xml version="1.0" encoding="utf-8"?>
<p:tagLst xmlns:p="http://schemas.openxmlformats.org/presentationml/2006/main">
  <p:tag name="KSO_WM_FULL_TEXT_BEAUTIFY_COPY_ID" val="61446"/>
</p:tagLst>
</file>

<file path=ppt/tags/tag182.xml><?xml version="1.0" encoding="utf-8"?>
<p:tagLst xmlns:p="http://schemas.openxmlformats.org/presentationml/2006/main">
  <p:tag name="KSO_WM_FULL_TEXT_BEAUTIFY_COPY_ID" val="6"/>
</p:tagLst>
</file>

<file path=ppt/tags/tag183.xml><?xml version="1.0" encoding="utf-8"?>
<p:tagLst xmlns:p="http://schemas.openxmlformats.org/presentationml/2006/main">
  <p:tag name="KSO_WM_FULL_TEXT_BEAUTIFY_COPY_ID" val="150995347"/>
</p:tagLst>
</file>

<file path=ppt/tags/tag184.xml><?xml version="1.0" encoding="utf-8"?>
<p:tagLst xmlns:p="http://schemas.openxmlformats.org/presentationml/2006/main">
  <p:tag name="KSO_WM_FULL_TEXT_BEAUTIFY_COPY_ID" val="58372"/>
</p:tagLst>
</file>

<file path=ppt/tags/tag185.xml><?xml version="1.0" encoding="utf-8"?>
<p:tagLst xmlns:p="http://schemas.openxmlformats.org/presentationml/2006/main">
  <p:tag name="KSO_WM_FULL_TEXT_BEAUTIFY_COPY_ID" val="58373"/>
</p:tagLst>
</file>

<file path=ppt/tags/tag186.xml><?xml version="1.0" encoding="utf-8"?>
<p:tagLst xmlns:p="http://schemas.openxmlformats.org/presentationml/2006/main">
  <p:tag name="KSO_WM_FULL_TEXT_BEAUTIFY_COPY_ID" val="150995345"/>
</p:tagLst>
</file>

<file path=ppt/tags/tag187.xml><?xml version="1.0" encoding="utf-8"?>
<p:tagLst xmlns:p="http://schemas.openxmlformats.org/presentationml/2006/main">
  <p:tag name="KSO_WPP_MARK_KEY" val="2c5bede4-b0f9-4c89-b934-9c02fba1c41f"/>
  <p:tag name="COMMONDATA" val="eyJoZGlkIjoiM2VmYjhkNTFmNjIxYjU4MzE1Zjg5Yjc1ZjkzZGU5ZWYifQ=="/>
</p:tagLst>
</file>

<file path=ppt/tags/tag19.xml><?xml version="1.0" encoding="utf-8"?>
<p:tagLst xmlns:p="http://schemas.openxmlformats.org/presentationml/2006/main">
  <p:tag name="KSO_WM_FULL_TEXT_BEAUTIFY_COPY_ID" val="24579"/>
</p:tagLst>
</file>

<file path=ppt/tags/tag2.xml><?xml version="1.0" encoding="utf-8"?>
<p:tagLst xmlns:p="http://schemas.openxmlformats.org/presentationml/2006/main">
  <p:tag name="KSO_WM_FULL_TEXT_BEAUTIFY_COPY_ID" val="3074"/>
</p:tagLst>
</file>

<file path=ppt/tags/tag20.xml><?xml version="1.0" encoding="utf-8"?>
<p:tagLst xmlns:p="http://schemas.openxmlformats.org/presentationml/2006/main">
  <p:tag name="KSO_WM_FULL_TEXT_BEAUTIFY_COPY_ID" val="4"/>
</p:tagLst>
</file>

<file path=ppt/tags/tag21.xml><?xml version="1.0" encoding="utf-8"?>
<p:tagLst xmlns:p="http://schemas.openxmlformats.org/presentationml/2006/main">
  <p:tag name="KSO_WM_FULL_TEXT_BEAUTIFY_COPY_ID" val="5"/>
</p:tagLst>
</file>

<file path=ppt/tags/tag22.xml><?xml version="1.0" encoding="utf-8"?>
<p:tagLst xmlns:p="http://schemas.openxmlformats.org/presentationml/2006/main">
  <p:tag name="KSO_WM_FULL_TEXT_BEAUTIFY_COPY_ID" val="9219"/>
  <p:tag name="KSO_WM_BEAUTIFY_FLAG" val=""/>
</p:tagLst>
</file>

<file path=ppt/tags/tag23.xml><?xml version="1.0" encoding="utf-8"?>
<p:tagLst xmlns:p="http://schemas.openxmlformats.org/presentationml/2006/main">
  <p:tag name="KSO_WM_FULL_TEXT_BEAUTIFY_COPY_ID" val="150995351"/>
</p:tagLst>
</file>

<file path=ppt/tags/tag24.xml><?xml version="1.0" encoding="utf-8"?>
<p:tagLst xmlns:p="http://schemas.openxmlformats.org/presentationml/2006/main">
  <p:tag name="KSO_WM_FULL_TEXT_BEAUTIFY_COPY_ID" val="6146"/>
</p:tagLst>
</file>

<file path=ppt/tags/tag25.xml><?xml version="1.0" encoding="utf-8"?>
<p:tagLst xmlns:p="http://schemas.openxmlformats.org/presentationml/2006/main">
  <p:tag name="KSO_WM_FULL_TEXT_BEAUTIFY_COPY_ID" val="6147"/>
</p:tagLst>
</file>

<file path=ppt/tags/tag26.xml><?xml version="1.0" encoding="utf-8"?>
<p:tagLst xmlns:p="http://schemas.openxmlformats.org/presentationml/2006/main">
  <p:tag name="KSO_WM_FULL_TEXT_BEAUTIFY_COPY_ID" val="11269"/>
</p:tagLst>
</file>

<file path=ppt/tags/tag27.xml><?xml version="1.0" encoding="utf-8"?>
<p:tagLst xmlns:p="http://schemas.openxmlformats.org/presentationml/2006/main">
  <p:tag name="KSO_WM_FULL_TEXT_BEAUTIFY_COPY_ID" val="27653"/>
</p:tagLst>
</file>

<file path=ppt/tags/tag28.xml><?xml version="1.0" encoding="utf-8"?>
<p:tagLst xmlns:p="http://schemas.openxmlformats.org/presentationml/2006/main">
  <p:tag name="KSO_WM_FULL_TEXT_BEAUTIFY_COPY_ID" val="6150"/>
  <p:tag name="KSO_WM_UNIT_PLACING_PICTURE_USER_VIEWPORT" val="{&quot;height&quot;:5897.5007874015746,&quot;width&quot;:5110}"/>
</p:tagLst>
</file>

<file path=ppt/tags/tag29.xml><?xml version="1.0" encoding="utf-8"?>
<p:tagLst xmlns:p="http://schemas.openxmlformats.org/presentationml/2006/main">
  <p:tag name="KSO_WM_FULL_TEXT_BEAUTIFY_COPY_ID" val="150995352"/>
</p:tagLst>
</file>

<file path=ppt/tags/tag3.xml><?xml version="1.0" encoding="utf-8"?>
<p:tagLst xmlns:p="http://schemas.openxmlformats.org/presentationml/2006/main">
  <p:tag name="KSO_WM_FULL_TEXT_BEAUTIFY_COPY_ID" val="27650"/>
</p:tagLst>
</file>

<file path=ppt/tags/tag30.xml><?xml version="1.0" encoding="utf-8"?>
<p:tagLst xmlns:p="http://schemas.openxmlformats.org/presentationml/2006/main">
  <p:tag name="KSO_WM_FULL_TEXT_BEAUTIFY_COPY_ID" val="11269"/>
</p:tagLst>
</file>

<file path=ppt/tags/tag31.xml><?xml version="1.0" encoding="utf-8"?>
<p:tagLst xmlns:p="http://schemas.openxmlformats.org/presentationml/2006/main">
  <p:tag name="KSO_WM_FULL_TEXT_BEAUTIFY_COPY_ID" val="7171"/>
  <p:tag name="KSO_WM_UNIT_PLACING_PICTURE_USER_VIEWPORT" val="{&quot;height&quot;:7022.5007874015746,&quot;width&quot;:5430}"/>
</p:tagLst>
</file>

<file path=ppt/tags/tag32.xml><?xml version="1.0" encoding="utf-8"?>
<p:tagLst xmlns:p="http://schemas.openxmlformats.org/presentationml/2006/main">
  <p:tag name="KSO_WM_FULL_TEXT_BEAUTIFY_COPY_ID" val="7175"/>
  <p:tag name="KSO_WM_UNIT_PLACING_PICTURE_USER_VIEWPORT" val="{&quot;height&quot;:4425,&quot;width&quot;:4390}"/>
</p:tagLst>
</file>

<file path=ppt/tags/tag33.xml><?xml version="1.0" encoding="utf-8"?>
<p:tagLst xmlns:p="http://schemas.openxmlformats.org/presentationml/2006/main">
  <p:tag name="KSO_WM_FULL_TEXT_BEAUTIFY_COPY_ID" val="7172"/>
</p:tagLst>
</file>

<file path=ppt/tags/tag34.xml><?xml version="1.0" encoding="utf-8"?>
<p:tagLst xmlns:p="http://schemas.openxmlformats.org/presentationml/2006/main">
  <p:tag name="KSO_WM_FULL_TEXT_BEAUTIFY_COPY_ID" val="29701"/>
</p:tagLst>
</file>

<file path=ppt/tags/tag35.xml><?xml version="1.0" encoding="utf-8"?>
<p:tagLst xmlns:p="http://schemas.openxmlformats.org/presentationml/2006/main">
  <p:tag name="KSO_WM_FULL_TEXT_BEAUTIFY_COPY_ID" val="6146"/>
</p:tagLst>
</file>

<file path=ppt/tags/tag36.xml><?xml version="1.0" encoding="utf-8"?>
<p:tagLst xmlns:p="http://schemas.openxmlformats.org/presentationml/2006/main">
  <p:tag name="KSO_WM_FULL_TEXT_BEAUTIFY_COPY_ID" val="9219"/>
</p:tagLst>
</file>

<file path=ppt/tags/tag37.xml><?xml version="1.0" encoding="utf-8"?>
<p:tagLst xmlns:p="http://schemas.openxmlformats.org/presentationml/2006/main">
  <p:tag name="KSO_WM_FULL_TEXT_BEAUTIFY_COPY_ID" val="150995352"/>
</p:tagLst>
</file>

<file path=ppt/tags/tag38.xml><?xml version="1.0" encoding="utf-8"?>
<p:tagLst xmlns:p="http://schemas.openxmlformats.org/presentationml/2006/main">
  <p:tag name="KSO_WM_FULL_TEXT_BEAUTIFY_COPY_ID" val="8200"/>
</p:tagLst>
</file>

<file path=ppt/tags/tag39.xml><?xml version="1.0" encoding="utf-8"?>
<p:tagLst xmlns:p="http://schemas.openxmlformats.org/presentationml/2006/main">
  <p:tag name="KSO_WM_FULL_TEXT_BEAUTIFY_COPY_ID" val="8201"/>
</p:tagLst>
</file>

<file path=ppt/tags/tag4.xml><?xml version="1.0" encoding="utf-8"?>
<p:tagLst xmlns:p="http://schemas.openxmlformats.org/presentationml/2006/main">
  <p:tag name="KSO_WM_FULL_TEXT_BEAUTIFY_COPY_ID" val="3074"/>
</p:tagLst>
</file>

<file path=ppt/tags/tag40.xml><?xml version="1.0" encoding="utf-8"?>
<p:tagLst xmlns:p="http://schemas.openxmlformats.org/presentationml/2006/main">
  <p:tag name="KSO_WM_FULL_TEXT_BEAUTIFY_COPY_ID" val="8202"/>
</p:tagLst>
</file>

<file path=ppt/tags/tag41.xml><?xml version="1.0" encoding="utf-8"?>
<p:tagLst xmlns:p="http://schemas.openxmlformats.org/presentationml/2006/main">
  <p:tag name="KSO_WM_FULL_TEXT_BEAUTIFY_COPY_ID" val="8197"/>
  <p:tag name="KSO_WM_UNIT_PLACING_PICTURE_USER_VIEWPORT" val="{&quot;height&quot;:6580,&quot;width&quot;:5052.5007874015746}"/>
</p:tagLst>
</file>

<file path=ppt/tags/tag42.xml><?xml version="1.0" encoding="utf-8"?>
<p:tagLst xmlns:p="http://schemas.openxmlformats.org/presentationml/2006/main">
  <p:tag name="KSO_WM_FULL_TEXT_BEAUTIFY_COPY_ID" val="9"/>
</p:tagLst>
</file>

<file path=ppt/tags/tag43.xml><?xml version="1.0" encoding="utf-8"?>
<p:tagLst xmlns:p="http://schemas.openxmlformats.org/presentationml/2006/main">
  <p:tag name="KSO_WM_FULL_TEXT_BEAUTIFY_COPY_ID" val="30727"/>
</p:tagLst>
</file>

<file path=ppt/tags/tag44.xml><?xml version="1.0" encoding="utf-8"?>
<p:tagLst xmlns:p="http://schemas.openxmlformats.org/presentationml/2006/main">
  <p:tag name="KSO_WM_FULL_TEXT_BEAUTIFY_COPY_ID" val="6146"/>
</p:tagLst>
</file>

<file path=ppt/tags/tag45.xml><?xml version="1.0" encoding="utf-8"?>
<p:tagLst xmlns:p="http://schemas.openxmlformats.org/presentationml/2006/main">
  <p:tag name="KSO_WM_FULL_TEXT_BEAUTIFY_COPY_ID" val="9219"/>
</p:tagLst>
</file>

<file path=ppt/tags/tag46.xml><?xml version="1.0" encoding="utf-8"?>
<p:tagLst xmlns:p="http://schemas.openxmlformats.org/presentationml/2006/main">
  <p:tag name="KSO_WM_FULL_TEXT_BEAUTIFY_COPY_ID" val="150995354"/>
</p:tagLst>
</file>

<file path=ppt/tags/tag47.xml><?xml version="1.0" encoding="utf-8"?>
<p:tagLst xmlns:p="http://schemas.openxmlformats.org/presentationml/2006/main">
  <p:tag name="KSO_WM_FULL_TEXT_BEAUTIFY_COPY_ID" val="9219"/>
</p:tagLst>
</file>

<file path=ppt/tags/tag48.xml><?xml version="1.0" encoding="utf-8"?>
<p:tagLst xmlns:p="http://schemas.openxmlformats.org/presentationml/2006/main">
  <p:tag name="KSO_WM_FULL_TEXT_BEAUTIFY_COPY_ID" val="2"/>
  <p:tag name="KSO_WM_UNIT_PLACING_PICTURE_USER_VIEWPORT" val="{&quot;height&quot;:6495,&quot;width&quot;:7427.4992125984254}"/>
</p:tagLst>
</file>

<file path=ppt/tags/tag49.xml><?xml version="1.0" encoding="utf-8"?>
<p:tagLst xmlns:p="http://schemas.openxmlformats.org/presentationml/2006/main">
  <p:tag name="KSO_WM_FULL_TEXT_BEAUTIFY_COPY_ID" val="150995355"/>
</p:tagLst>
</file>

<file path=ppt/tags/tag5.xml><?xml version="1.0" encoding="utf-8"?>
<p:tagLst xmlns:p="http://schemas.openxmlformats.org/presentationml/2006/main">
  <p:tag name="KSO_WM_FULL_TEXT_BEAUTIFY_COPY_ID" val="3074"/>
</p:tagLst>
</file>

<file path=ppt/tags/tag50.xml><?xml version="1.0" encoding="utf-8"?>
<p:tagLst xmlns:p="http://schemas.openxmlformats.org/presentationml/2006/main">
  <p:tag name="KSO_WM_FULL_TEXT_BEAUTIFY_COPY_ID" val="10242"/>
</p:tagLst>
</file>

<file path=ppt/tags/tag51.xml><?xml version="1.0" encoding="utf-8"?>
<p:tagLst xmlns:p="http://schemas.openxmlformats.org/presentationml/2006/main">
  <p:tag name="KSO_WM_FULL_TEXT_BEAUTIFY_COPY_ID" val="10244"/>
</p:tagLst>
</file>

<file path=ppt/tags/tag52.xml><?xml version="1.0" encoding="utf-8"?>
<p:tagLst xmlns:p="http://schemas.openxmlformats.org/presentationml/2006/main">
  <p:tag name="KSO_WM_FULL_TEXT_BEAUTIFY_COPY_ID" val="10246"/>
  <p:tag name="KSO_WM_UNIT_PLACING_PICTURE_USER_VIEWPORT" val="{&quot;height&quot;:7920,&quot;width&quot;:3212.5007874015746}"/>
</p:tagLst>
</file>

<file path=ppt/tags/tag53.xml><?xml version="1.0" encoding="utf-8"?>
<p:tagLst xmlns:p="http://schemas.openxmlformats.org/presentationml/2006/main">
  <p:tag name="KSO_WM_FULL_TEXT_BEAUTIFY_COPY_ID" val="18440"/>
</p:tagLst>
</file>

<file path=ppt/tags/tag54.xml><?xml version="1.0" encoding="utf-8"?>
<p:tagLst xmlns:p="http://schemas.openxmlformats.org/presentationml/2006/main">
  <p:tag name="KSO_WM_FULL_TEXT_BEAUTIFY_COPY_ID" val="150995358"/>
</p:tagLst>
</file>

<file path=ppt/tags/tag55.xml><?xml version="1.0" encoding="utf-8"?>
<p:tagLst xmlns:p="http://schemas.openxmlformats.org/presentationml/2006/main">
  <p:tag name="KSO_WM_FULL_TEXT_BEAUTIFY_COPY_ID" val="23557"/>
</p:tagLst>
</file>

<file path=ppt/tags/tag56.xml><?xml version="1.0" encoding="utf-8"?>
<p:tagLst xmlns:p="http://schemas.openxmlformats.org/presentationml/2006/main">
  <p:tag name="KSO_WM_FULL_TEXT_BEAUTIFY_COPY_ID" val="11267"/>
  <p:tag name="KSO_WM_UNIT_PLACING_PICTURE_USER_VIEWPORT" val="{&quot;height&quot;:7360,&quot;width&quot;:4842.5007874015746}"/>
</p:tagLst>
</file>

<file path=ppt/tags/tag57.xml><?xml version="1.0" encoding="utf-8"?>
<p:tagLst xmlns:p="http://schemas.openxmlformats.org/presentationml/2006/main">
  <p:tag name="KSO_WM_FULL_TEXT_BEAUTIFY_COPY_ID" val="11269"/>
</p:tagLst>
</file>

<file path=ppt/tags/tag58.xml><?xml version="1.0" encoding="utf-8"?>
<p:tagLst xmlns:p="http://schemas.openxmlformats.org/presentationml/2006/main">
  <p:tag name="KSO_WM_FULL_TEXT_BEAUTIFY_COPY_ID" val="150995372"/>
</p:tagLst>
</file>

<file path=ppt/tags/tag59.xml><?xml version="1.0" encoding="utf-8"?>
<p:tagLst xmlns:p="http://schemas.openxmlformats.org/presentationml/2006/main">
  <p:tag name="KSO_WM_FULL_TEXT_BEAUTIFY_COPY_ID" val="13314"/>
</p:tagLst>
</file>

<file path=ppt/tags/tag6.xml><?xml version="1.0" encoding="utf-8"?>
<p:tagLst xmlns:p="http://schemas.openxmlformats.org/presentationml/2006/main">
  <p:tag name="KSO_WM_FULL_TEXT_BEAUTIFY_COPY_ID" val="27650"/>
</p:tagLst>
</file>

<file path=ppt/tags/tag60.xml><?xml version="1.0" encoding="utf-8"?>
<p:tagLst xmlns:p="http://schemas.openxmlformats.org/presentationml/2006/main">
  <p:tag name="KSO_WM_FULL_TEXT_BEAUTIFY_COPY_ID" val="25607"/>
</p:tagLst>
</file>

<file path=ppt/tags/tag61.xml><?xml version="1.0" encoding="utf-8"?>
<p:tagLst xmlns:p="http://schemas.openxmlformats.org/presentationml/2006/main">
  <p:tag name="KSO_WM_FULL_TEXT_BEAUTIFY_COPY_ID" val="13317"/>
</p:tagLst>
</file>

<file path=ppt/tags/tag62.xml><?xml version="1.0" encoding="utf-8"?>
<p:tagLst xmlns:p="http://schemas.openxmlformats.org/presentationml/2006/main">
  <p:tag name="KSO_WM_FULL_TEXT_BEAUTIFY_COPY_ID" val="150995323"/>
</p:tagLst>
</file>

<file path=ppt/tags/tag63.xml><?xml version="1.0" encoding="utf-8"?>
<p:tagLst xmlns:p="http://schemas.openxmlformats.org/presentationml/2006/main">
  <p:tag name="KSO_WM_FULL_TEXT_BEAUTIFY_COPY_ID" val="14339"/>
  <p:tag name="KSO_WM_UNIT_PLACING_PICTURE_USER_VIEWPORT" val="{&quot;height&quot;:6030,&quot;width&quot;:7480}"/>
</p:tagLst>
</file>

<file path=ppt/tags/tag64.xml><?xml version="1.0" encoding="utf-8"?>
<p:tagLst xmlns:p="http://schemas.openxmlformats.org/presentationml/2006/main">
  <p:tag name="KSO_WM_FULL_TEXT_BEAUTIFY_COPY_ID" val="8"/>
</p:tagLst>
</file>

<file path=ppt/tags/tag65.xml><?xml version="1.0" encoding="utf-8"?>
<p:tagLst xmlns:p="http://schemas.openxmlformats.org/presentationml/2006/main">
  <p:tag name="KSO_WM_FULL_TEXT_BEAUTIFY_COPY_ID" val="150995324"/>
</p:tagLst>
</file>

<file path=ppt/tags/tag66.xml><?xml version="1.0" encoding="utf-8"?>
<p:tagLst xmlns:p="http://schemas.openxmlformats.org/presentationml/2006/main">
  <p:tag name="KSO_WM_FULL_TEXT_BEAUTIFY_COPY_ID" val="39938"/>
</p:tagLst>
</file>

<file path=ppt/tags/tag67.xml><?xml version="1.0" encoding="utf-8"?>
<p:tagLst xmlns:p="http://schemas.openxmlformats.org/presentationml/2006/main">
  <p:tag name="KSO_WM_FULL_TEXT_BEAUTIFY_COPY_ID" val="39939"/>
  <p:tag name="KSO_WM_UNIT_PLACING_PICTURE_USER_VIEWPORT" val="{&quot;height&quot;:3971.25,&quot;width&quot;:6365.6255905511807}"/>
</p:tagLst>
</file>

<file path=ppt/tags/tag68.xml><?xml version="1.0" encoding="utf-8"?>
<p:tagLst xmlns:p="http://schemas.openxmlformats.org/presentationml/2006/main">
  <p:tag name="KSO_WM_FULL_TEXT_BEAUTIFY_COPY_ID" val="39941"/>
  <p:tag name="KSO_WM_UNIT_PLACING_PICTURE_USER_VIEWPORT" val="{&quot;height&quot;:3714.3755905511812,&quot;width&quot;:7473.75}"/>
</p:tagLst>
</file>

<file path=ppt/tags/tag69.xml><?xml version="1.0" encoding="utf-8"?>
<p:tagLst xmlns:p="http://schemas.openxmlformats.org/presentationml/2006/main">
  <p:tag name="KSO_WM_FULL_TEXT_BEAUTIFY_COPY_ID" val="2"/>
</p:tagLst>
</file>

<file path=ppt/tags/tag7.xml><?xml version="1.0" encoding="utf-8"?>
<p:tagLst xmlns:p="http://schemas.openxmlformats.org/presentationml/2006/main">
  <p:tag name="KSO_WM_FULL_TEXT_BEAUTIFY_COPY_ID" val="2"/>
</p:tagLst>
</file>

<file path=ppt/tags/tag70.xml><?xml version="1.0" encoding="utf-8"?>
<p:tagLst xmlns:p="http://schemas.openxmlformats.org/presentationml/2006/main">
  <p:tag name="KSO_WM_FULL_TEXT_BEAUTIFY_COPY_ID" val="150995474"/>
</p:tagLst>
</file>

<file path=ppt/tags/tag71.xml><?xml version="1.0" encoding="utf-8"?>
<p:tagLst xmlns:p="http://schemas.openxmlformats.org/presentationml/2006/main">
  <p:tag name="KSO_WM_FULL_TEXT_BEAUTIFY_COPY_ID" val="40962"/>
</p:tagLst>
</file>

<file path=ppt/tags/tag72.xml><?xml version="1.0" encoding="utf-8"?>
<p:tagLst xmlns:p="http://schemas.openxmlformats.org/presentationml/2006/main">
  <p:tag name="KSO_WM_FULL_TEXT_BEAUTIFY_COPY_ID" val="40963"/>
  <p:tag name="KSO_WM_UNIT_PLACING_PICTURE_USER_VIEWPORT" val="{&quot;height&quot;:3826.8755905511812,&quot;width&quot;:3916.8744094488188}"/>
</p:tagLst>
</file>

<file path=ppt/tags/tag73.xml><?xml version="1.0" encoding="utf-8"?>
<p:tagLst xmlns:p="http://schemas.openxmlformats.org/presentationml/2006/main">
  <p:tag name="KSO_WM_FULL_TEXT_BEAUTIFY_COPY_ID" val="6"/>
</p:tagLst>
</file>

<file path=ppt/tags/tag74.xml><?xml version="1.0" encoding="utf-8"?>
<p:tagLst xmlns:p="http://schemas.openxmlformats.org/presentationml/2006/main">
  <p:tag name="KSO_WM_FULL_TEXT_BEAUTIFY_COPY_ID" val="40965"/>
</p:tagLst>
</file>

<file path=ppt/tags/tag75.xml><?xml version="1.0" encoding="utf-8"?>
<p:tagLst xmlns:p="http://schemas.openxmlformats.org/presentationml/2006/main">
  <p:tag name="KSO_WM_FULL_TEXT_BEAUTIFY_COPY_ID" val="40966"/>
</p:tagLst>
</file>

<file path=ppt/tags/tag76.xml><?xml version="1.0" encoding="utf-8"?>
<p:tagLst xmlns:p="http://schemas.openxmlformats.org/presentationml/2006/main">
  <p:tag name="KSO_WM_FULL_TEXT_BEAUTIFY_COPY_ID" val="40967"/>
  <p:tag name="KSO_WM_UNIT_PLACING_PICTURE_USER_VIEWPORT" val="{&quot;height&quot;:3800.6255905511812,&quot;width&quot;:3461.25}"/>
</p:tagLst>
</file>

<file path=ppt/tags/tag77.xml><?xml version="1.0" encoding="utf-8"?>
<p:tagLst xmlns:p="http://schemas.openxmlformats.org/presentationml/2006/main">
  <p:tag name="KSO_WM_FULL_TEXT_BEAUTIFY_COPY_ID" val="2"/>
</p:tagLst>
</file>

<file path=ppt/tags/tag78.xml><?xml version="1.0" encoding="utf-8"?>
<p:tagLst xmlns:p="http://schemas.openxmlformats.org/presentationml/2006/main">
  <p:tag name="KSO_WM_FULL_TEXT_BEAUTIFY_COPY_ID" val="150995475"/>
</p:tagLst>
</file>

<file path=ppt/tags/tag79.xml><?xml version="1.0" encoding="utf-8"?>
<p:tagLst xmlns:p="http://schemas.openxmlformats.org/presentationml/2006/main">
  <p:tag name="KSO_WM_FULL_TEXT_BEAUTIFY_COPY_ID" val="41986"/>
</p:tagLst>
</file>

<file path=ppt/tags/tag8.xml><?xml version="1.0" encoding="utf-8"?>
<p:tagLst xmlns:p="http://schemas.openxmlformats.org/presentationml/2006/main">
  <p:tag name="KSO_WM_FULL_TEXT_BEAUTIFY_COPY_ID" val="3"/>
</p:tagLst>
</file>

<file path=ppt/tags/tag80.xml><?xml version="1.0" encoding="utf-8"?>
<p:tagLst xmlns:p="http://schemas.openxmlformats.org/presentationml/2006/main">
  <p:tag name="KSO_WM_FULL_TEXT_BEAUTIFY_COPY_ID" val="41987"/>
  <p:tag name="KSO_WM_UNIT_PLACING_PICTURE_USER_VIEWPORT" val="{&quot;height&quot;:1693.1244094488188,&quot;width&quot;:4080}"/>
</p:tagLst>
</file>

<file path=ppt/tags/tag81.xml><?xml version="1.0" encoding="utf-8"?>
<p:tagLst xmlns:p="http://schemas.openxmlformats.org/presentationml/2006/main">
  <p:tag name="KSO_WM_FULL_TEXT_BEAUTIFY_COPY_ID" val="41988"/>
  <p:tag name="KSO_WM_UNIT_PLACING_PICTURE_USER_VIEWPORT" val="{&quot;height&quot;:2268.75,&quot;width&quot;:1848.75}"/>
</p:tagLst>
</file>

<file path=ppt/tags/tag82.xml><?xml version="1.0" encoding="utf-8"?>
<p:tagLst xmlns:p="http://schemas.openxmlformats.org/presentationml/2006/main">
  <p:tag name="KSO_WM_FULL_TEXT_BEAUTIFY_COPY_ID" val="41989"/>
  <p:tag name="KSO_WM_UNIT_PLACING_PICTURE_USER_VIEWPORT" val="{&quot;height&quot;:2107.5,&quot;width&quot;:2257.5}"/>
</p:tagLst>
</file>

<file path=ppt/tags/tag83.xml><?xml version="1.0" encoding="utf-8"?>
<p:tagLst xmlns:p="http://schemas.openxmlformats.org/presentationml/2006/main">
  <p:tag name="KSO_WM_FULL_TEXT_BEAUTIFY_COPY_ID" val="41990"/>
  <p:tag name="KSO_WM_UNIT_PLACING_PICTURE_USER_VIEWPORT" val="{&quot;height&quot;:3870,&quot;width&quot;:6078.75}"/>
</p:tagLst>
</file>

<file path=ppt/tags/tag84.xml><?xml version="1.0" encoding="utf-8"?>
<p:tagLst xmlns:p="http://schemas.openxmlformats.org/presentationml/2006/main">
  <p:tag name="KSO_WM_FULL_TEXT_BEAUTIFY_COPY_ID" val="41991"/>
  <p:tag name="KSO_WM_UNIT_PLACING_PICTURE_USER_VIEWPORT" val="{&quot;height&quot;:3018.75,&quot;width&quot;:3714.3744094488188}"/>
</p:tagLst>
</file>

<file path=ppt/tags/tag85.xml><?xml version="1.0" encoding="utf-8"?>
<p:tagLst xmlns:p="http://schemas.openxmlformats.org/presentationml/2006/main">
  <p:tag name="KSO_WM_FULL_TEXT_BEAUTIFY_COPY_ID" val="2"/>
</p:tagLst>
</file>

<file path=ppt/tags/tag86.xml><?xml version="1.0" encoding="utf-8"?>
<p:tagLst xmlns:p="http://schemas.openxmlformats.org/presentationml/2006/main">
  <p:tag name="KSO_WM_FULL_TEXT_BEAUTIFY_COPY_ID" val="150995476"/>
</p:tagLst>
</file>

<file path=ppt/tags/tag87.xml><?xml version="1.0" encoding="utf-8"?>
<p:tagLst xmlns:p="http://schemas.openxmlformats.org/presentationml/2006/main">
  <p:tag name="KSO_WM_FULL_TEXT_BEAUTIFY_COPY_ID" val="43011"/>
  <p:tag name="KSO_WM_UNIT_PLACING_PICTURE_USER_VIEWPORT" val="{&quot;height&quot;:1748.25,&quot;width&quot;:1800.0777284920957}"/>
</p:tagLst>
</file>

<file path=ppt/tags/tag88.xml><?xml version="1.0" encoding="utf-8"?>
<p:tagLst xmlns:p="http://schemas.openxmlformats.org/presentationml/2006/main">
  <p:tag name="KSO_WM_FULL_TEXT_BEAUTIFY_COPY_ID" val="43012"/>
</p:tagLst>
</file>

<file path=ppt/tags/tag89.xml><?xml version="1.0" encoding="utf-8"?>
<p:tagLst xmlns:p="http://schemas.openxmlformats.org/presentationml/2006/main">
  <p:tag name="KSO_WM_FULL_TEXT_BEAUTIFY_COPY_ID" val="43014"/>
  <p:tag name="KSO_WM_UNIT_PLACING_PICTURE_USER_VIEWPORT" val="{&quot;height&quot;:1798.2413569113246,&quot;width&quot;:3308.9064544624894}"/>
</p:tagLst>
</file>

<file path=ppt/tags/tag9.xml><?xml version="1.0" encoding="utf-8"?>
<p:tagLst xmlns:p="http://schemas.openxmlformats.org/presentationml/2006/main">
  <p:tag name="KSO_WM_FULL_TEXT_BEAUTIFY_COPY_ID" val="4101"/>
</p:tagLst>
</file>

<file path=ppt/tags/tag90.xml><?xml version="1.0" encoding="utf-8"?>
<p:tagLst xmlns:p="http://schemas.openxmlformats.org/presentationml/2006/main">
  <p:tag name="KSO_WM_FULL_TEXT_BEAUTIFY_COPY_ID" val="43015"/>
  <p:tag name="KSO_WM_UNIT_PLACING_PICTURE_USER_VIEWPORT" val="{&quot;height&quot;:1798.2413569113246,&quot;width&quot;:1769.3968145546887}"/>
</p:tagLst>
</file>

<file path=ppt/tags/tag91.xml><?xml version="1.0" encoding="utf-8"?>
<p:tagLst xmlns:p="http://schemas.openxmlformats.org/presentationml/2006/main">
  <p:tag name="KSO_WM_FULL_TEXT_BEAUTIFY_COPY_ID" val="43016"/>
</p:tagLst>
</file>

<file path=ppt/tags/tag92.xml><?xml version="1.0" encoding="utf-8"?>
<p:tagLst xmlns:p="http://schemas.openxmlformats.org/presentationml/2006/main">
  <p:tag name="KSO_WM_FULL_TEXT_BEAUTIFY_COPY_ID" val="43017"/>
</p:tagLst>
</file>

<file path=ppt/tags/tag93.xml><?xml version="1.0" encoding="utf-8"?>
<p:tagLst xmlns:p="http://schemas.openxmlformats.org/presentationml/2006/main">
  <p:tag name="KSO_WM_FULL_TEXT_BEAUTIFY_COPY_ID" val="43018"/>
</p:tagLst>
</file>

<file path=ppt/tags/tag94.xml><?xml version="1.0" encoding="utf-8"?>
<p:tagLst xmlns:p="http://schemas.openxmlformats.org/presentationml/2006/main">
  <p:tag name="KSO_WM_FULL_TEXT_BEAUTIFY_COPY_ID" val="43019"/>
</p:tagLst>
</file>

<file path=ppt/tags/tag95.xml><?xml version="1.0" encoding="utf-8"?>
<p:tagLst xmlns:p="http://schemas.openxmlformats.org/presentationml/2006/main">
  <p:tag name="KSO_WM_FULL_TEXT_BEAUTIFY_COPY_ID" val="43020"/>
  <p:tag name="KSO_WM_UNIT_PLACING_PICTURE_USER_VIEWPORT" val="{&quot;height&quot;:2801.25,&quot;width&quot;:4117.6778039256687}"/>
</p:tagLst>
</file>

<file path=ppt/tags/tag96.xml><?xml version="1.0" encoding="utf-8"?>
<p:tagLst xmlns:p="http://schemas.openxmlformats.org/presentationml/2006/main">
  <p:tag name="KSO_WM_FULL_TEXT_BEAUTIFY_COPY_ID" val="43021"/>
  <p:tag name="KSO_WM_UNIT_PLACING_PICTURE_USER_VIEWPORT" val="{&quot;height&quot;:2782.5,&quot;width&quot;:4016.4234316979887}"/>
</p:tagLst>
</file>

<file path=ppt/tags/tag97.xml><?xml version="1.0" encoding="utf-8"?>
<p:tagLst xmlns:p="http://schemas.openxmlformats.org/presentationml/2006/main">
  <p:tag name="KSO_WM_FULL_TEXT_BEAUTIFY_COPY_ID" val="43022"/>
  <p:tag name="KSO_WM_UNIT_PLACING_PICTURE_USER_VIEWPORT" val="{&quot;height&quot;:2124,&quot;width&quot;:1158.8000377167866}"/>
</p:tagLst>
</file>

<file path=ppt/tags/tag98.xml><?xml version="1.0" encoding="utf-8"?>
<p:tagLst xmlns:p="http://schemas.openxmlformats.org/presentationml/2006/main">
  <p:tag name="KSO_WM_FULL_TEXT_BEAUTIFY_COPY_ID" val="43023"/>
  <p:tag name="KSO_WM_UNIT_PLACING_PICTURE_USER_VIEWPORT" val="{&quot;height&quot;:3005.6244094488188,&quot;width&quot;:4723.1244094488193}"/>
</p:tagLst>
</file>

<file path=ppt/tags/tag99.xml><?xml version="1.0" encoding="utf-8"?>
<p:tagLst xmlns:p="http://schemas.openxmlformats.org/presentationml/2006/main">
  <p:tag name="KSO_WM_FULL_TEXT_BEAUTIFY_COPY_ID" val="43024"/>
  <p:tag name="KSO_WM_UNIT_PLACING_PICTURE_USER_VIEWPORT" val="{&quot;height&quot;:2285.6255905511812,&quot;width&quot;:2293.1244094488188}"/>
</p:tagLst>
</file>

<file path=ppt/theme/theme1.xml><?xml version="1.0" encoding="utf-8"?>
<a:theme xmlns:a="http://schemas.openxmlformats.org/drawingml/2006/main" name="Offic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4415</Words>
  <Application>WPS 演示</Application>
  <PresentationFormat>全屏显示(4:3)</PresentationFormat>
  <Paragraphs>474</Paragraphs>
  <Slides>40</Slides>
  <Notes>37</Notes>
  <HiddenSlides>1</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40</vt:i4>
      </vt:variant>
    </vt:vector>
  </HeadingPairs>
  <TitlesOfParts>
    <vt:vector size="64" baseType="lpstr">
      <vt:lpstr>Arial</vt:lpstr>
      <vt:lpstr>宋体</vt:lpstr>
      <vt:lpstr>Wingdings</vt:lpstr>
      <vt:lpstr>微软雅黑</vt:lpstr>
      <vt:lpstr>楷体_GB2312</vt:lpstr>
      <vt:lpstr>新宋体</vt:lpstr>
      <vt:lpstr>汉仪书宋一简</vt:lpstr>
      <vt:lpstr>黑体</vt:lpstr>
      <vt:lpstr>Times New Roman</vt:lpstr>
      <vt:lpstr>Symbol</vt:lpstr>
      <vt:lpstr>Tahoma</vt:lpstr>
      <vt:lpstr>Arial Unicode MS</vt:lpstr>
      <vt:lpstr>汉仪中黑简</vt:lpstr>
      <vt:lpstr>Calibri</vt:lpstr>
      <vt:lpstr>MS PGothic</vt:lpstr>
      <vt:lpstr>Marlett</vt:lpstr>
      <vt:lpstr>隶书</vt:lpstr>
      <vt:lpstr>Courier New</vt:lpstr>
      <vt:lpstr>思源黑体 CN Heavy</vt:lpstr>
      <vt:lpstr>思源黑体 CN Regular</vt:lpstr>
      <vt:lpstr>楷体</vt:lpstr>
      <vt:lpstr>Wingdings</vt:lpstr>
      <vt:lpstr>Office</vt:lpstr>
      <vt:lpstr>1_Office</vt:lpstr>
      <vt:lpstr>分子生物学实验 </vt:lpstr>
      <vt:lpstr>简  介 </vt:lpstr>
      <vt:lpstr>PowerPoint 演示文稿</vt:lpstr>
      <vt:lpstr>分子克隆技术的两大特征</vt:lpstr>
      <vt:lpstr>1. 遗传的物质基础</vt:lpstr>
      <vt:lpstr> 2. 生物遗传物质的分子机制</vt:lpstr>
      <vt:lpstr>3. 遗传信息的传递方式 </vt:lpstr>
      <vt:lpstr>技术上的三大发现</vt:lpstr>
      <vt:lpstr>分子克隆技术诞生的标志 </vt:lpstr>
      <vt:lpstr>分子克隆技术的一般操作步骤 </vt:lpstr>
      <vt:lpstr>分子克隆技术的应用 </vt:lpstr>
      <vt:lpstr>种植业中的应用 </vt:lpstr>
      <vt:lpstr>转基因作物大面积推广，取得重要进展</vt:lpstr>
      <vt:lpstr>PowerPoint 演示文稿</vt:lpstr>
      <vt:lpstr>富含β-胡萝卜素的黄金大米</vt:lpstr>
      <vt:lpstr>利用水稻胚乳生产人血清白蛋白</vt:lpstr>
      <vt:lpstr>PowerPoint 演示文稿</vt:lpstr>
      <vt:lpstr>畜牧业中的应用 </vt:lpstr>
      <vt:lpstr>转基因三文鱼 </vt:lpstr>
      <vt:lpstr>分 子 诊 断 </vt:lpstr>
      <vt:lpstr>基 因 治 疗 </vt:lpstr>
      <vt:lpstr>肿瘤免疫疗法 </vt:lpstr>
      <vt:lpstr>基因编辑魔剪：CRISPR-Cas技术</vt:lpstr>
      <vt:lpstr>生产人胰岛素的基因编辑猪 </vt:lpstr>
      <vt:lpstr>克隆羊技术</vt:lpstr>
      <vt:lpstr>iPS细胞(induced pluripotent stem cells)</vt:lpstr>
      <vt:lpstr>生产稀少珍贵的蛋白质药物 </vt:lpstr>
      <vt:lpstr>生命科学成为21世纪的带头学科</vt:lpstr>
      <vt:lpstr>分子生物学实验课程 </vt:lpstr>
      <vt:lpstr>分子生物学实验课程内容 </vt:lpstr>
      <vt:lpstr>分子生物学实验安排 </vt:lpstr>
      <vt:lpstr>往届学生部分实验结果展示 </vt:lpstr>
      <vt:lpstr>如何学习 </vt:lpstr>
      <vt:lpstr>实 验 前 </vt:lpstr>
      <vt:lpstr>实 验 中</vt:lpstr>
      <vt:lpstr>实 验 后</vt:lpstr>
      <vt:lpstr>课程要求 </vt:lpstr>
      <vt:lpstr>考 试 形 式 </vt:lpstr>
      <vt:lpstr>科 学 素 质 </vt:lpstr>
      <vt:lpstr>实验报告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WPS_1644978342</cp:lastModifiedBy>
  <cp:revision>257</cp:revision>
  <dcterms:created xsi:type="dcterms:W3CDTF">2017-03-05T15:14:00Z</dcterms:created>
  <dcterms:modified xsi:type="dcterms:W3CDTF">2023-02-17T08:43:54Z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2052-11.1.0.13703</vt:lpwstr>
  </property>
  <property fmtid="{D5CDD505-2E9C-101B-9397-08002B2CF9AE}" pid="4" name="ICV">
    <vt:lpwstr>17C108B8FE364C4EA0EBD6813EA3CDC0</vt:lpwstr>
  </property>
</Properties>
</file>